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media1.mp4" ContentType="video/unknown"/>
  <Override PartName="/ppt/media/image1.jpeg" ContentType="image/jpeg"/>
  <Override PartName="/ppt/media/media2.mp4" ContentType="video/unknown"/>
  <Override PartName="/ppt/media/media3.mp4" ContentType="video/unknown"/>
  <Override PartName="/ppt/media/media4.mp4" ContentType="video/unknown"/>
  <Override PartName="/ppt/media/media5.mp4" ContentType="video/unknown"/>
  <Override PartName="/ppt/media/media6.mp4" ContentType="video/unknown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D5D5D5"/>
        </a:solidFill>
        <a:effectLst/>
        <a:uFillTx/>
        <a:latin typeface="+mj-lt"/>
        <a:ea typeface="+mj-ea"/>
        <a:cs typeface="+mj-cs"/>
        <a:sym typeface="서울남산체 B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D5D5D5"/>
        </a:solidFill>
        <a:effectLst/>
        <a:uFillTx/>
        <a:latin typeface="+mj-lt"/>
        <a:ea typeface="+mj-ea"/>
        <a:cs typeface="+mj-cs"/>
        <a:sym typeface="서울남산체 B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D5D5D5"/>
        </a:solidFill>
        <a:effectLst/>
        <a:uFillTx/>
        <a:latin typeface="+mj-lt"/>
        <a:ea typeface="+mj-ea"/>
        <a:cs typeface="+mj-cs"/>
        <a:sym typeface="서울남산체 B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D5D5D5"/>
        </a:solidFill>
        <a:effectLst/>
        <a:uFillTx/>
        <a:latin typeface="+mj-lt"/>
        <a:ea typeface="+mj-ea"/>
        <a:cs typeface="+mj-cs"/>
        <a:sym typeface="서울남산체 B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D5D5D5"/>
        </a:solidFill>
        <a:effectLst/>
        <a:uFillTx/>
        <a:latin typeface="+mj-lt"/>
        <a:ea typeface="+mj-ea"/>
        <a:cs typeface="+mj-cs"/>
        <a:sym typeface="서울남산체 B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D5D5D5"/>
        </a:solidFill>
        <a:effectLst/>
        <a:uFillTx/>
        <a:latin typeface="+mj-lt"/>
        <a:ea typeface="+mj-ea"/>
        <a:cs typeface="+mj-cs"/>
        <a:sym typeface="서울남산체 B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D5D5D5"/>
        </a:solidFill>
        <a:effectLst/>
        <a:uFillTx/>
        <a:latin typeface="+mj-lt"/>
        <a:ea typeface="+mj-ea"/>
        <a:cs typeface="+mj-cs"/>
        <a:sym typeface="서울남산체 B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D5D5D5"/>
        </a:solidFill>
        <a:effectLst/>
        <a:uFillTx/>
        <a:latin typeface="+mj-lt"/>
        <a:ea typeface="+mj-ea"/>
        <a:cs typeface="+mj-cs"/>
        <a:sym typeface="서울남산체 B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D5D5D5"/>
        </a:solidFill>
        <a:effectLst/>
        <a:uFillTx/>
        <a:latin typeface="+mj-lt"/>
        <a:ea typeface="+mj-ea"/>
        <a:cs typeface="+mj-cs"/>
        <a:sym typeface="서울남산체 B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jpeg>
</file>

<file path=ppt/media/image1.png>
</file>

<file path=ppt/media/image1.tif>
</file>

<file path=ppt/media/image10.png>
</file>

<file path=ppt/media/image1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0" name="Shape 1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ㅇㄹㅇㄹㄴ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5" name="Rectangle"/>
          <p:cNvSpPr/>
          <p:nvPr/>
        </p:nvSpPr>
        <p:spPr>
          <a:xfrm>
            <a:off x="-575211" y="11206909"/>
            <a:ext cx="25102455" cy="2499640"/>
          </a:xfrm>
          <a:prstGeom prst="rect">
            <a:avLst/>
          </a:prstGeom>
          <a:solidFill>
            <a:srgbClr val="7DD6D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"/>
          <p:cNvSpPr/>
          <p:nvPr/>
        </p:nvSpPr>
        <p:spPr>
          <a:xfrm>
            <a:off x="613922" y="601364"/>
            <a:ext cx="23156156" cy="12525972"/>
          </a:xfrm>
          <a:prstGeom prst="rect">
            <a:avLst/>
          </a:prstGeom>
          <a:solidFill>
            <a:srgbClr val="7DD6D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00" name="Sandy path between two hills leading to the ocean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1" name="Heron flying low over a beach with a short fence in the foreground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View of beach and sea from a grassy sand dune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1500">
                <a:solidFill>
                  <a:srgbClr val="D5D5D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1" name="“Type a quote here.”"/>
          <p:cNvSpPr txBox="1"/>
          <p:nvPr>
            <p:ph type="body" sz="quarter" idx="22"/>
          </p:nvPr>
        </p:nvSpPr>
        <p:spPr>
          <a:xfrm>
            <a:off x="2387600" y="6052617"/>
            <a:ext cx="19621500" cy="874166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 algn="ctr">
              <a:spcBef>
                <a:spcPts val="0"/>
              </a:spcBef>
              <a:buSzTx/>
              <a:buNone/>
              <a:defRPr sz="4800">
                <a:solidFill>
                  <a:srgbClr val="D5D5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latin typeface="+mj-lt"/>
                <a:ea typeface="+mj-ea"/>
                <a:cs typeface="+mj-cs"/>
                <a:sym typeface="서울남산체 B"/>
              </a:rPr>
              <a:t>“Type a quote here.”</a:t>
            </a:r>
            <a:r>
              <a:t> </a:t>
            </a:r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View of beach and sea from a grassy sand dune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xfrm>
            <a:off x="11960250" y="13081000"/>
            <a:ext cx="450800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1960250" y="13081000"/>
            <a:ext cx="450800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View of beach and sea from a grassy sand dune"/>
          <p:cNvSpPr/>
          <p:nvPr>
            <p:ph type="pic" idx="21"/>
          </p:nvPr>
        </p:nvSpPr>
        <p:spPr>
          <a:xfrm>
            <a:off x="2496542" y="2436068"/>
            <a:ext cx="19390879" cy="1292725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3" name="Title Text"/>
          <p:cNvSpPr txBox="1"/>
          <p:nvPr>
            <p:ph type="title"/>
          </p:nvPr>
        </p:nvSpPr>
        <p:spPr>
          <a:xfrm>
            <a:off x="635000" y="398544"/>
            <a:ext cx="23114000" cy="2006601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Rectangle"/>
          <p:cNvSpPr/>
          <p:nvPr/>
        </p:nvSpPr>
        <p:spPr>
          <a:xfrm>
            <a:off x="-575211" y="11206909"/>
            <a:ext cx="25102455" cy="2499640"/>
          </a:xfrm>
          <a:prstGeom prst="rect">
            <a:avLst/>
          </a:prstGeom>
          <a:solidFill>
            <a:srgbClr val="7DD6D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4" name="Rectangle"/>
          <p:cNvSpPr/>
          <p:nvPr/>
        </p:nvSpPr>
        <p:spPr>
          <a:xfrm>
            <a:off x="-575211" y="9452"/>
            <a:ext cx="25102455" cy="2499639"/>
          </a:xfrm>
          <a:prstGeom prst="rect">
            <a:avLst/>
          </a:prstGeom>
          <a:solidFill>
            <a:srgbClr val="7DD6D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"/>
          <p:cNvSpPr/>
          <p:nvPr/>
        </p:nvSpPr>
        <p:spPr>
          <a:xfrm>
            <a:off x="12783357" y="0"/>
            <a:ext cx="11728334" cy="13716001"/>
          </a:xfrm>
          <a:prstGeom prst="rect">
            <a:avLst/>
          </a:prstGeom>
          <a:solidFill>
            <a:srgbClr val="7DD6D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42" name="Heron flying low over a beach with a short fence in the foreground"/>
          <p:cNvSpPr/>
          <p:nvPr>
            <p:ph type="pic" sz="half" idx="21"/>
          </p:nvPr>
        </p:nvSpPr>
        <p:spPr>
          <a:xfrm>
            <a:off x="13546042" y="1123950"/>
            <a:ext cx="114681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"/>
          <p:cNvSpPr/>
          <p:nvPr/>
        </p:nvSpPr>
        <p:spPr>
          <a:xfrm>
            <a:off x="-78753" y="0"/>
            <a:ext cx="12385002" cy="13716001"/>
          </a:xfrm>
          <a:prstGeom prst="rect">
            <a:avLst/>
          </a:prstGeom>
          <a:solidFill>
            <a:srgbClr val="7DD6D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53" name="Rectangle"/>
          <p:cNvSpPr/>
          <p:nvPr/>
        </p:nvSpPr>
        <p:spPr>
          <a:xfrm>
            <a:off x="939509" y="885965"/>
            <a:ext cx="10348478" cy="11944070"/>
          </a:xfrm>
          <a:prstGeom prst="rect">
            <a:avLst/>
          </a:prstGeom>
          <a:solidFill>
            <a:srgbClr val="5E5E5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54" name="Heron flying low over a beach with a short fence in the foreground"/>
          <p:cNvSpPr/>
          <p:nvPr>
            <p:ph type="pic" sz="half" idx="21"/>
          </p:nvPr>
        </p:nvSpPr>
        <p:spPr>
          <a:xfrm>
            <a:off x="13217709" y="1123950"/>
            <a:ext cx="114681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5" name="Title Text"/>
          <p:cNvSpPr txBox="1"/>
          <p:nvPr>
            <p:ph type="title"/>
          </p:nvPr>
        </p:nvSpPr>
        <p:spPr>
          <a:xfrm>
            <a:off x="1001997" y="2976555"/>
            <a:ext cx="10223501" cy="1514490"/>
          </a:xfrm>
          <a:prstGeom prst="rect">
            <a:avLst/>
          </a:prstGeom>
        </p:spPr>
        <p:txBody>
          <a:bodyPr anchor="b"/>
          <a:lstStyle>
            <a:lvl1pPr>
              <a:defRPr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sz="quarter" idx="1"/>
          </p:nvPr>
        </p:nvSpPr>
        <p:spPr>
          <a:xfrm>
            <a:off x="1001997" y="6565900"/>
            <a:ext cx="10223501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>
                <a:solidFill>
                  <a:srgbClr val="D5D5D5"/>
                </a:solidFill>
              </a:defRPr>
            </a:lvl1pPr>
            <a:lvl2pPr>
              <a:defRPr sz="4800">
                <a:solidFill>
                  <a:srgbClr val="D5D5D5"/>
                </a:solidFill>
              </a:defRPr>
            </a:lvl2pPr>
            <a:lvl3pPr>
              <a:defRPr sz="4800">
                <a:solidFill>
                  <a:srgbClr val="D5D5D5"/>
                </a:solidFill>
              </a:defRPr>
            </a:lvl3pPr>
            <a:lvl4pPr>
              <a:defRPr sz="4800">
                <a:solidFill>
                  <a:srgbClr val="D5D5D5"/>
                </a:solidFill>
              </a:defRPr>
            </a:lvl4pPr>
            <a:lvl5pPr>
              <a:defRPr sz="4800">
                <a:solidFill>
                  <a:srgbClr val="D5D5D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andy path between two hills leading to the ocean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>
                <a:solidFill>
                  <a:srgbClr val="D5D5D5"/>
                </a:solidFill>
              </a:defRPr>
            </a:lvl1pPr>
            <a:lvl2pPr marL="1117600" indent="-558800">
              <a:spcBef>
                <a:spcPts val="4500"/>
              </a:spcBef>
              <a:defRPr sz="3800">
                <a:solidFill>
                  <a:srgbClr val="D5D5D5"/>
                </a:solidFill>
              </a:defRPr>
            </a:lvl2pPr>
            <a:lvl3pPr marL="1676400" indent="-558800">
              <a:spcBef>
                <a:spcPts val="4500"/>
              </a:spcBef>
              <a:defRPr sz="3800">
                <a:solidFill>
                  <a:srgbClr val="D5D5D5"/>
                </a:solidFill>
              </a:defRPr>
            </a:lvl3pPr>
            <a:lvl4pPr marL="2235200" indent="-558800">
              <a:spcBef>
                <a:spcPts val="4500"/>
              </a:spcBef>
              <a:defRPr sz="3800">
                <a:solidFill>
                  <a:srgbClr val="D5D5D5"/>
                </a:solidFill>
              </a:defRPr>
            </a:lvl4pPr>
            <a:lvl5pPr marL="2794000" indent="-558800">
              <a:spcBef>
                <a:spcPts val="4500"/>
              </a:spcBef>
              <a:defRPr sz="3800">
                <a:solidFill>
                  <a:srgbClr val="D5D5D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rgbClr val="D5D5D5"/>
                </a:solidFill>
              </a:defRPr>
            </a:lvl1pPr>
            <a:lvl2pPr>
              <a:defRPr sz="4800">
                <a:solidFill>
                  <a:srgbClr val="D5D5D5"/>
                </a:solidFill>
              </a:defRPr>
            </a:lvl2pPr>
            <a:lvl3pPr>
              <a:defRPr sz="4800">
                <a:solidFill>
                  <a:srgbClr val="D5D5D5"/>
                </a:solidFill>
              </a:defRPr>
            </a:lvl3pPr>
            <a:lvl4pPr>
              <a:defRPr sz="4800">
                <a:solidFill>
                  <a:srgbClr val="D5D5D5"/>
                </a:solidFill>
              </a:defRPr>
            </a:lvl4pPr>
            <a:lvl5pPr>
              <a:defRPr sz="4800">
                <a:solidFill>
                  <a:srgbClr val="D5D5D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5E5E5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Line"/>
          <p:cNvSpPr/>
          <p:nvPr/>
        </p:nvSpPr>
        <p:spPr>
          <a:xfrm>
            <a:off x="-83874" y="2705086"/>
            <a:ext cx="24551748" cy="1"/>
          </a:xfrm>
          <a:prstGeom prst="line">
            <a:avLst/>
          </a:prstGeom>
          <a:ln w="127000">
            <a:solidFill>
              <a:srgbClr val="7DD6D7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749000" y="13208000"/>
            <a:ext cx="4508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D5D5D5"/>
          </a:solidFill>
          <a:uFillTx/>
          <a:latin typeface="+mj-lt"/>
          <a:ea typeface="+mj-ea"/>
          <a:cs typeface="+mj-cs"/>
          <a:sym typeface="서울남산체 B"/>
        </a:defRPr>
      </a:lvl1pPr>
      <a:lvl2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D5D5D5"/>
          </a:solidFill>
          <a:uFillTx/>
          <a:latin typeface="+mj-lt"/>
          <a:ea typeface="+mj-ea"/>
          <a:cs typeface="+mj-cs"/>
          <a:sym typeface="서울남산체 B"/>
        </a:defRPr>
      </a:lvl2pPr>
      <a:lvl3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D5D5D5"/>
          </a:solidFill>
          <a:uFillTx/>
          <a:latin typeface="+mj-lt"/>
          <a:ea typeface="+mj-ea"/>
          <a:cs typeface="+mj-cs"/>
          <a:sym typeface="서울남산체 B"/>
        </a:defRPr>
      </a:lvl3pPr>
      <a:lvl4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D5D5D5"/>
          </a:solidFill>
          <a:uFillTx/>
          <a:latin typeface="+mj-lt"/>
          <a:ea typeface="+mj-ea"/>
          <a:cs typeface="+mj-cs"/>
          <a:sym typeface="서울남산체 B"/>
        </a:defRPr>
      </a:lvl4pPr>
      <a:lvl5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D5D5D5"/>
          </a:solidFill>
          <a:uFillTx/>
          <a:latin typeface="+mj-lt"/>
          <a:ea typeface="+mj-ea"/>
          <a:cs typeface="+mj-cs"/>
          <a:sym typeface="서울남산체 B"/>
        </a:defRPr>
      </a:lvl5pPr>
      <a:lvl6pPr marL="0" marR="0" indent="2286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D5D5D5"/>
          </a:solidFill>
          <a:uFillTx/>
          <a:latin typeface="+mj-lt"/>
          <a:ea typeface="+mj-ea"/>
          <a:cs typeface="+mj-cs"/>
          <a:sym typeface="서울남산체 B"/>
        </a:defRPr>
      </a:lvl6pPr>
      <a:lvl7pPr marL="0" marR="0" indent="2743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D5D5D5"/>
          </a:solidFill>
          <a:uFillTx/>
          <a:latin typeface="+mj-lt"/>
          <a:ea typeface="+mj-ea"/>
          <a:cs typeface="+mj-cs"/>
          <a:sym typeface="서울남산체 B"/>
        </a:defRPr>
      </a:lvl7pPr>
      <a:lvl8pPr marL="0" marR="0" indent="3200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D5D5D5"/>
          </a:solidFill>
          <a:uFillTx/>
          <a:latin typeface="+mj-lt"/>
          <a:ea typeface="+mj-ea"/>
          <a:cs typeface="+mj-cs"/>
          <a:sym typeface="서울남산체 B"/>
        </a:defRPr>
      </a:lvl8pPr>
      <a:lvl9pPr marL="0" marR="0" indent="3657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D5D5D5"/>
          </a:solidFill>
          <a:uFillTx/>
          <a:latin typeface="+mj-lt"/>
          <a:ea typeface="+mj-ea"/>
          <a:cs typeface="+mj-cs"/>
          <a:sym typeface="서울남산체 B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서울남산체 M"/>
          <a:ea typeface="서울남산체 M"/>
          <a:cs typeface="서울남산체 M"/>
          <a:sym typeface="서울남산체 M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서울남산체 M"/>
          <a:ea typeface="서울남산체 M"/>
          <a:cs typeface="서울남산체 M"/>
          <a:sym typeface="서울남산체 M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서울남산체 M"/>
          <a:ea typeface="서울남산체 M"/>
          <a:cs typeface="서울남산체 M"/>
          <a:sym typeface="서울남산체 M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서울남산체 M"/>
          <a:ea typeface="서울남산체 M"/>
          <a:cs typeface="서울남산체 M"/>
          <a:sym typeface="서울남산체 M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서울남산체 M"/>
          <a:ea typeface="서울남산체 M"/>
          <a:cs typeface="서울남산체 M"/>
          <a:sym typeface="서울남산체 M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서울남산체 M"/>
          <a:ea typeface="서울남산체 M"/>
          <a:cs typeface="서울남산체 M"/>
          <a:sym typeface="서울남산체 M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서울남산체 M"/>
          <a:ea typeface="서울남산체 M"/>
          <a:cs typeface="서울남산체 M"/>
          <a:sym typeface="서울남산체 M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서울남산체 M"/>
          <a:ea typeface="서울남산체 M"/>
          <a:cs typeface="서울남산체 M"/>
          <a:sym typeface="서울남산체 M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서울남산체 M"/>
          <a:ea typeface="서울남산체 M"/>
          <a:cs typeface="서울남산체 M"/>
          <a:sym typeface="서울남산체 M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서울남산체 B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서울남산체 B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서울남산체 B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서울남산체 B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서울남산체 B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서울남산체 B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서울남산체 B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서울남산체 B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서울남산체 B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3" Type="http://schemas.microsoft.com/office/2007/relationships/media" Target="../media/media4.mp4"/><Relationship Id="rId4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3" Type="http://schemas.microsoft.com/office/2007/relationships/media" Target="../media/media5.mp4"/><Relationship Id="rId4" Type="http://schemas.openxmlformats.org/officeDocument/2006/relationships/image" Target="../media/image8.png"/><Relationship Id="rId5" Type="http://schemas.openxmlformats.org/officeDocument/2006/relationships/hyperlink" Target="https://www.youtube.com/watch?v=TO9d16c2XRM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6.mp4"/><Relationship Id="rId3" Type="http://schemas.microsoft.com/office/2007/relationships/media" Target="../media/media6.mp4"/><Relationship Id="rId4" Type="http://schemas.openxmlformats.org/officeDocument/2006/relationships/image" Target="../media/image9.png"/><Relationship Id="rId5" Type="http://schemas.openxmlformats.org/officeDocument/2006/relationships/hyperlink" Target="https://www.youtube.com/watch?v=0XKv963KAKk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hyperlink" Target="https://www.youtube.com/watch?v=25HtU3dgCT0&amp;list=PLm24nddeR_-IxKtNH4TGqmdIRbeKlPdkr&amp;index=5" TargetMode="External"/><Relationship Id="rId5" Type="http://schemas.openxmlformats.org/officeDocument/2006/relationships/hyperlink" Target="https://www.youtube.com/watch?v=Yw5YZQXYDro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hyperlink" Target="https://m.post.naver.com/viewer/postView.nhn?volumeNo=30201834&amp;memberNo=38212397" TargetMode="Externa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www.youtube.com/watch?v=Yw5YZQXYDro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Relationship Id="rId3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://program.tving.com/tvn/reply1988/13/Board/View" TargetMode="External"/><Relationship Id="rId4" Type="http://schemas.openxmlformats.org/officeDocument/2006/relationships/video" Target="../media/media2.mp4"/><Relationship Id="rId5" Type="http://schemas.microsoft.com/office/2007/relationships/media" Target="../media/media2.mp4"/><Relationship Id="rId6" Type="http://schemas.openxmlformats.org/officeDocument/2006/relationships/image" Target="../media/image4.png"/><Relationship Id="rId7" Type="http://schemas.openxmlformats.org/officeDocument/2006/relationships/hyperlink" Target="https://www.youtube.com/watch?v=OtJ8Tx6DfZc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3" Type="http://schemas.microsoft.com/office/2007/relationships/media" Target="../media/media3.mp4"/><Relationship Id="rId4" Type="http://schemas.openxmlformats.org/officeDocument/2006/relationships/image" Target="../media/image5.png"/><Relationship Id="rId5" Type="http://schemas.openxmlformats.org/officeDocument/2006/relationships/hyperlink" Target="https://www.youtube.com/watch?v=ng8Wivt52K0" TargetMode="External"/><Relationship Id="rId6" Type="http://schemas.openxmlformats.org/officeDocument/2006/relationships/hyperlink" Target="https://github.com/deepakcrk/yolov5-crowdhuma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MosaicER"/>
          <p:cNvSpPr txBox="1"/>
          <p:nvPr>
            <p:ph type="ctrTitle"/>
          </p:nvPr>
        </p:nvSpPr>
        <p:spPr>
          <a:xfrm>
            <a:off x="1778000" y="1898962"/>
            <a:ext cx="20828000" cy="4648201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MosaicER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23833125" y="13208000"/>
            <a:ext cx="28255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8" name="김산, 이찬희, 신승빈, 김유승"/>
          <p:cNvSpPr txBox="1"/>
          <p:nvPr/>
        </p:nvSpPr>
        <p:spPr>
          <a:xfrm>
            <a:off x="1778000" y="8083285"/>
            <a:ext cx="20828000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김산, 이찬희, 신승빈, 김유승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roblem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Problems</a:t>
            </a:r>
          </a:p>
        </p:txBody>
      </p:sp>
      <p:sp>
        <p:nvSpPr>
          <p:cNvPr id="186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8" name="nego.mp4" descr="nego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064000" y="3175000"/>
            <a:ext cx="16256000" cy="914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9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as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Tasks</a:t>
            </a:r>
          </a:p>
        </p:txBody>
      </p:sp>
      <p:sp>
        <p:nvSpPr>
          <p:cNvPr id="191" name="일반인들의 head에 대체 이미지 입히기…"/>
          <p:cNvSpPr txBox="1"/>
          <p:nvPr>
            <p:ph type="body" idx="1"/>
          </p:nvPr>
        </p:nvSpPr>
        <p:spPr>
          <a:xfrm>
            <a:off x="1689100" y="2209800"/>
            <a:ext cx="21005800" cy="9296400"/>
          </a:xfrm>
          <a:prstGeom prst="rect">
            <a:avLst/>
          </a:prstGeom>
        </p:spPr>
        <p:txBody>
          <a:bodyPr/>
          <a:lstStyle/>
          <a:p>
            <a:pPr marL="889000" indent="-889000">
              <a:lnSpc>
                <a:spcPct val="150000"/>
              </a:lnSpc>
              <a:buSzPct val="100000"/>
              <a:buAutoNum type="arabicPeriod" startAt="1"/>
              <a:defRPr sz="6000"/>
            </a:pPr>
            <a:r>
              <a:t>일반인들의 head에 </a:t>
            </a:r>
            <a:r>
              <a:rPr>
                <a:solidFill>
                  <a:srgbClr val="7DD6D7"/>
                </a:solidFill>
              </a:rPr>
              <a:t>대체 이미지</a:t>
            </a:r>
            <a:r>
              <a:t> 입히기</a:t>
            </a:r>
          </a:p>
          <a:p>
            <a:pPr marL="889000" indent="-889000">
              <a:lnSpc>
                <a:spcPct val="150000"/>
              </a:lnSpc>
              <a:buSzPct val="100000"/>
              <a:buAutoNum type="arabicPeriod" startAt="1"/>
              <a:defRPr sz="6000"/>
            </a:pPr>
            <a:r>
              <a:t>특정 인물만 인식하여 </a:t>
            </a:r>
            <a:r>
              <a:rPr>
                <a:solidFill>
                  <a:srgbClr val="7DD6D7"/>
                </a:solidFill>
              </a:rPr>
              <a:t>이미지 대치하지 않기</a:t>
            </a:r>
            <a:br/>
            <a:r>
              <a:rPr sz="5000"/>
              <a:t>- Face recognition으로 특정 인물 head의 bounding box 찾기</a:t>
            </a:r>
          </a:p>
        </p:txBody>
      </p:sp>
      <p:sp>
        <p:nvSpPr>
          <p:cNvPr id="1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First Pip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First Pipeline</a:t>
            </a:r>
          </a:p>
        </p:txBody>
      </p:sp>
      <p:sp>
        <p:nvSpPr>
          <p:cNvPr id="1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5389" y="4060936"/>
            <a:ext cx="21193222" cy="77650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OpenCV…"/>
          <p:cNvSpPr txBox="1"/>
          <p:nvPr>
            <p:ph type="title"/>
          </p:nvPr>
        </p:nvSpPr>
        <p:spPr>
          <a:xfrm>
            <a:off x="1657350" y="5234221"/>
            <a:ext cx="10223500" cy="281575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7DD6D7"/>
                </a:solidFill>
                <a:latin typeface="서울남산체 M"/>
                <a:ea typeface="서울남산체 M"/>
                <a:cs typeface="서울남산체 M"/>
                <a:sym typeface="서울남산체 M"/>
              </a:defRPr>
            </a:pPr>
            <a:r>
              <a:t>OpenCV </a:t>
            </a:r>
          </a:p>
          <a:p>
            <a:pPr>
              <a:defRPr>
                <a:latin typeface="서울남산체 M"/>
                <a:ea typeface="서울남산체 M"/>
                <a:cs typeface="서울남산체 M"/>
                <a:sym typeface="서울남산체 M"/>
              </a:defRPr>
            </a:pPr>
            <a:r>
              <a:t>Face Recognition</a:t>
            </a:r>
          </a:p>
        </p:txBody>
      </p:sp>
      <p:sp>
        <p:nvSpPr>
          <p:cNvPr id="1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0" name="obama.mp4" descr="obama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885023" y="4179093"/>
            <a:ext cx="9525001" cy="5357814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Source: https://www.youtube.com/watch?v=TO9d16c2XRM"/>
          <p:cNvSpPr txBox="1"/>
          <p:nvPr/>
        </p:nvSpPr>
        <p:spPr>
          <a:xfrm>
            <a:off x="16038721" y="9565087"/>
            <a:ext cx="5217606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Source: </a:t>
            </a:r>
            <a:r>
              <a:rPr u="sng">
                <a:hlinkClick r:id="rId5" invalidUrl="" action="" tgtFrame="" tooltip="" history="1" highlightClick="0" endSnd="0"/>
              </a:rPr>
              <a:t>https://www.youtube.com/watch?v=TO9d16c2XRM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00" fill="hold"/>
                                        <p:tgtEl>
                                          <p:spTgt spid="2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0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0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roblems"/>
          <p:cNvSpPr txBox="1"/>
          <p:nvPr>
            <p:ph type="title"/>
          </p:nvPr>
        </p:nvSpPr>
        <p:spPr>
          <a:xfrm>
            <a:off x="1651000" y="2325921"/>
            <a:ext cx="10223500" cy="2815758"/>
          </a:xfrm>
          <a:prstGeom prst="rect">
            <a:avLst/>
          </a:prstGeom>
        </p:spPr>
        <p:txBody>
          <a:bodyPr/>
          <a:lstStyle>
            <a:lvl1pPr>
              <a:defRPr sz="11200">
                <a:solidFill>
                  <a:srgbClr val="7DD6D7"/>
                </a:solidFill>
                <a:latin typeface="+mj-lt"/>
                <a:ea typeface="+mj-ea"/>
                <a:cs typeface="+mj-cs"/>
                <a:sym typeface="서울남산체 B"/>
              </a:defRPr>
            </a:lvl1pPr>
          </a:lstStyle>
          <a:p>
            <a:pPr/>
            <a:r>
              <a:t>Problems</a:t>
            </a:r>
          </a:p>
        </p:txBody>
      </p:sp>
      <p:sp>
        <p:nvSpPr>
          <p:cNvPr id="204" name="작은 크기의 사람은 인식하지 못함…"/>
          <p:cNvSpPr txBox="1"/>
          <p:nvPr>
            <p:ph type="body" sz="quarter" idx="1"/>
          </p:nvPr>
        </p:nvSpPr>
        <p:spPr>
          <a:xfrm>
            <a:off x="1401386" y="6534150"/>
            <a:ext cx="10722728" cy="5727700"/>
          </a:xfrm>
          <a:prstGeom prst="rect">
            <a:avLst/>
          </a:prstGeom>
        </p:spPr>
        <p:txBody>
          <a:bodyPr/>
          <a:lstStyle/>
          <a:p>
            <a:pPr marL="714374" indent="-714374" algn="l">
              <a:lnSpc>
                <a:spcPct val="150000"/>
              </a:lnSpc>
              <a:buSzPct val="125000"/>
              <a:buChar char="•"/>
            </a:pPr>
            <a:r>
              <a:rPr>
                <a:solidFill>
                  <a:srgbClr val="7DD6D7"/>
                </a:solidFill>
              </a:rPr>
              <a:t>작은 크기</a:t>
            </a:r>
            <a:r>
              <a:t>의 사람은 인식하지 못함</a:t>
            </a:r>
          </a:p>
          <a:p>
            <a:pPr marL="714374" indent="-714374" algn="l">
              <a:lnSpc>
                <a:spcPct val="150000"/>
              </a:lnSpc>
              <a:buSzPct val="125000"/>
              <a:buChar char="•"/>
            </a:pPr>
            <a:r>
              <a:t>야외 방송에서는 급격한 </a:t>
            </a:r>
            <a:r>
              <a:rPr>
                <a:solidFill>
                  <a:srgbClr val="7DD6D7"/>
                </a:solidFill>
              </a:rPr>
              <a:t>빛 변화</a:t>
            </a:r>
            <a:r>
              <a:t>로 인해 제대로 인식을 하지 못함</a:t>
            </a:r>
          </a:p>
          <a:p>
            <a:pPr marL="714374" indent="-714374" algn="l">
              <a:lnSpc>
                <a:spcPct val="150000"/>
              </a:lnSpc>
              <a:buSzPct val="125000"/>
              <a:buChar char="•"/>
            </a:pPr>
            <a:r>
              <a:rPr>
                <a:solidFill>
                  <a:srgbClr val="7DD6D7"/>
                </a:solidFill>
              </a:rPr>
              <a:t>측면</a:t>
            </a:r>
            <a:r>
              <a:t>을 인식하지 못함</a:t>
            </a:r>
          </a:p>
        </p:txBody>
      </p:sp>
      <p:sp>
        <p:nvSpPr>
          <p:cNvPr id="2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6" name="test_video2.mp4" descr="test_video2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286161" y="3842232"/>
            <a:ext cx="10722727" cy="6031535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Source: https://www.youtube.com/watch?v=0XKv963KAKk"/>
          <p:cNvSpPr txBox="1"/>
          <p:nvPr/>
        </p:nvSpPr>
        <p:spPr>
          <a:xfrm>
            <a:off x="16075678" y="9985477"/>
            <a:ext cx="5143692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Source: </a:t>
            </a:r>
            <a:r>
              <a:rPr u="sng">
                <a:hlinkClick r:id="rId5" invalidUrl="" action="" tgtFrame="" tooltip="" history="1" highlightClick="0" endSnd="0"/>
              </a:rPr>
              <a:t>https://www.youtube.com/watch?v=0XKv963KAKk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14" fill="hold"/>
                                        <p:tgtEl>
                                          <p:spTgt spid="2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6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06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0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Ide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Ideas</a:t>
            </a:r>
          </a:p>
        </p:txBody>
      </p:sp>
      <p:sp>
        <p:nvSpPr>
          <p:cNvPr id="210" name="1. 주인공 이미지를 CNN을 통해 학습시키기 (측면 등 얼굴 인식 개선)…"/>
          <p:cNvSpPr txBox="1"/>
          <p:nvPr>
            <p:ph type="body" idx="1"/>
          </p:nvPr>
        </p:nvSpPr>
        <p:spPr>
          <a:xfrm>
            <a:off x="1689100" y="3149600"/>
            <a:ext cx="21757204" cy="929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000"/>
            </a:pPr>
            <a:r>
              <a:t>1. 주인공 이미지를 </a:t>
            </a:r>
            <a:r>
              <a:rPr>
                <a:solidFill>
                  <a:srgbClr val="7DD6D7"/>
                </a:solidFill>
              </a:rPr>
              <a:t>CNN</a:t>
            </a:r>
            <a:r>
              <a:t>을 통해 학습시키기 (측면 등 얼굴 인식 개선)</a:t>
            </a:r>
          </a:p>
          <a:p>
            <a:pPr marL="0" indent="0">
              <a:buSzTx/>
              <a:buNone/>
              <a:defRPr sz="6000"/>
            </a:pPr>
            <a:r>
              <a:t>2. Face recognition에서 </a:t>
            </a:r>
            <a:r>
              <a:rPr>
                <a:solidFill>
                  <a:srgbClr val="7DD6D7"/>
                </a:solidFill>
              </a:rPr>
              <a:t>resize 없이</a:t>
            </a:r>
            <a:r>
              <a:t> 인식 (저화질 인식 개선)</a:t>
            </a:r>
          </a:p>
        </p:txBody>
      </p:sp>
      <p:sp>
        <p:nvSpPr>
          <p:cNvPr id="2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Modified Pip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Modified Pipeline</a:t>
            </a:r>
          </a:p>
        </p:txBody>
      </p:sp>
      <p:sp>
        <p:nvSpPr>
          <p:cNvPr id="2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4915" y="3356492"/>
            <a:ext cx="20914170" cy="9040005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Crop Detected Image"/>
          <p:cNvSpPr txBox="1"/>
          <p:nvPr/>
        </p:nvSpPr>
        <p:spPr>
          <a:xfrm>
            <a:off x="3997740" y="8025303"/>
            <a:ext cx="565270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7DD6D7"/>
                </a:solidFill>
              </a:defRPr>
            </a:lvl1pPr>
          </a:lstStyle>
          <a:p>
            <a:pPr/>
            <a:r>
              <a:t>Crop Detected Image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Ex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</a:t>
            </a:r>
          </a:p>
        </p:txBody>
      </p:sp>
      <p:sp>
        <p:nvSpPr>
          <p:cNvPr id="2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0" name="youquiz.jpg" descr="youquiz.jpg"/>
          <p:cNvPicPr>
            <a:picLocks noChangeAspect="1"/>
          </p:cNvPicPr>
          <p:nvPr/>
        </p:nvPicPr>
        <p:blipFill>
          <a:blip r:embed="rId2">
            <a:extLst/>
          </a:blip>
          <a:srcRect l="0" t="5002" r="0" b="5002"/>
          <a:stretch>
            <a:fillRect/>
          </a:stretch>
        </p:blipFill>
        <p:spPr>
          <a:xfrm>
            <a:off x="1805120" y="4056853"/>
            <a:ext cx="14626744" cy="82270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kwanghee_39.jpg" descr="kwanghee_39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784691" y="5395512"/>
            <a:ext cx="4783753" cy="5549901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Source: https://www.youtube.com/watch?v=25HtU3dgCT0&amp;list=PLm24nddeR_-IxKtNH4TGqmdIRbeKlPdkr&amp;index=5"/>
          <p:cNvSpPr txBox="1"/>
          <p:nvPr/>
        </p:nvSpPr>
        <p:spPr>
          <a:xfrm>
            <a:off x="4093239" y="12355350"/>
            <a:ext cx="10050591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Source: </a:t>
            </a:r>
            <a:r>
              <a:rPr u="sng">
                <a:hlinkClick r:id="rId4" invalidUrl="" action="" tgtFrame="" tooltip="" history="1" highlightClick="0" endSnd="0"/>
              </a:rPr>
              <a:t>https://www.youtube.com/watch?v=25HtU3dgCT0&amp;list=PLm24nddeR_-IxKtNH4TGqmdIRbeKlPdkr&amp;index=5</a:t>
            </a:r>
          </a:p>
        </p:txBody>
      </p:sp>
      <p:sp>
        <p:nvSpPr>
          <p:cNvPr id="223" name="Source: https://www.youtube.com/watch?v=Yw5YZQXYDro"/>
          <p:cNvSpPr txBox="1"/>
          <p:nvPr/>
        </p:nvSpPr>
        <p:spPr>
          <a:xfrm>
            <a:off x="17580243" y="11013373"/>
            <a:ext cx="5192650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Source: </a:t>
            </a:r>
            <a:r>
              <a:rPr u="sng">
                <a:hlinkClick r:id="rId5" invalidUrl="" action="" tgtFrame="" tooltip="" history="1" highlightClick="0" endSnd="0"/>
              </a:rPr>
              <a:t>https://www.youtube.com/watch?v=Yw5YZQXYDro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</a:t>
            </a:r>
          </a:p>
        </p:txBody>
      </p:sp>
      <p:sp>
        <p:nvSpPr>
          <p:cNvPr id="226" name="작은 얼굴까지도 이미지 대치 가능…"/>
          <p:cNvSpPr txBox="1"/>
          <p:nvPr>
            <p:ph type="body" idx="1"/>
          </p:nvPr>
        </p:nvSpPr>
        <p:spPr>
          <a:xfrm>
            <a:off x="1380931" y="2178388"/>
            <a:ext cx="21622138" cy="8642254"/>
          </a:xfrm>
          <a:prstGeom prst="rect">
            <a:avLst/>
          </a:prstGeom>
        </p:spPr>
        <p:txBody>
          <a:bodyPr/>
          <a:lstStyle/>
          <a:p>
            <a:pPr>
              <a:defRPr sz="6000"/>
            </a:pPr>
          </a:p>
          <a:p>
            <a:pPr>
              <a:defRPr sz="6000"/>
            </a:pPr>
            <a:r>
              <a:rPr>
                <a:solidFill>
                  <a:srgbClr val="7DD6D7"/>
                </a:solidFill>
              </a:rPr>
              <a:t>작은 얼굴</a:t>
            </a:r>
            <a:r>
              <a:t>까지도 이미지 대치 가능 </a:t>
            </a:r>
          </a:p>
          <a:p>
            <a:pPr>
              <a:defRPr sz="6000"/>
            </a:pPr>
            <a:r>
              <a:t>방송 별로 </a:t>
            </a:r>
            <a:r>
              <a:rPr>
                <a:solidFill>
                  <a:srgbClr val="7DD6D7"/>
                </a:solidFill>
              </a:rPr>
              <a:t>개성</a:t>
            </a:r>
            <a:r>
              <a:t>있는 이미지로 대체 </a:t>
            </a:r>
          </a:p>
          <a:p>
            <a:pPr>
              <a:defRPr sz="6000"/>
            </a:pPr>
            <a:r>
              <a:t>컨셉에 맞는 PPL 상품 or 로고로 대체하여 </a:t>
            </a:r>
            <a:r>
              <a:rPr>
                <a:solidFill>
                  <a:srgbClr val="7DD6D7"/>
                </a:solidFill>
              </a:rPr>
              <a:t>광고 수익</a:t>
            </a:r>
            <a:r>
              <a:t> 창출</a:t>
            </a:r>
          </a:p>
          <a:p>
            <a:pPr>
              <a:defRPr sz="6000"/>
            </a:pPr>
            <a:r>
              <a:t>대체되지 말아야 할 인물 구분 가능</a:t>
            </a:r>
          </a:p>
        </p:txBody>
      </p:sp>
      <p:sp>
        <p:nvSpPr>
          <p:cNvPr id="2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Further 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Further Work</a:t>
            </a:r>
          </a:p>
        </p:txBody>
      </p:sp>
      <p:sp>
        <p:nvSpPr>
          <p:cNvPr id="230" name="뒤통수 Classification을 통해 뒤통수 이미지는 대체 안하기…"/>
          <p:cNvSpPr txBox="1"/>
          <p:nvPr>
            <p:ph type="body" idx="1"/>
          </p:nvPr>
        </p:nvSpPr>
        <p:spPr>
          <a:xfrm>
            <a:off x="1689100" y="1353219"/>
            <a:ext cx="21005801" cy="929640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defRPr sz="6000"/>
            </a:pPr>
            <a:r>
              <a:t>뒤통수 Classification을 통해 뒤통수 이미지는 대체 안하기 </a:t>
            </a:r>
          </a:p>
          <a:p>
            <a:pPr>
              <a:lnSpc>
                <a:spcPct val="150000"/>
              </a:lnSpc>
              <a:defRPr sz="6000"/>
            </a:pPr>
            <a:r>
              <a:t>주인공 얼굴 인식 성능 개선</a:t>
            </a:r>
          </a:p>
        </p:txBody>
      </p:sp>
      <p:sp>
        <p:nvSpPr>
          <p:cNvPr id="2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영상 내 일반인의 초상권 보호를 위한…"/>
          <p:cNvSpPr txBox="1"/>
          <p:nvPr>
            <p:ph type="title"/>
          </p:nvPr>
        </p:nvSpPr>
        <p:spPr>
          <a:xfrm>
            <a:off x="787536" y="4533900"/>
            <a:ext cx="22808928" cy="4648200"/>
          </a:xfrm>
          <a:prstGeom prst="rect">
            <a:avLst/>
          </a:prstGeom>
        </p:spPr>
        <p:txBody>
          <a:bodyPr/>
          <a:lstStyle/>
          <a:p>
            <a:pPr>
              <a:defRPr sz="8000"/>
            </a:pPr>
            <a:r>
              <a:t>영상 내 일반인의 </a:t>
            </a:r>
            <a:r>
              <a:rPr sz="10000">
                <a:solidFill>
                  <a:srgbClr val="7DD6D7"/>
                </a:solidFill>
              </a:rPr>
              <a:t>초상권 보호</a:t>
            </a:r>
            <a:r>
              <a:t>를 위한 </a:t>
            </a:r>
          </a:p>
          <a:p>
            <a:pPr>
              <a:defRPr sz="8000"/>
            </a:pPr>
            <a:r>
              <a:t>face detection 및 replacement</a:t>
            </a:r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xfrm>
            <a:off x="23833125" y="13208000"/>
            <a:ext cx="28255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Heron flying low over a beach with a short fence in the foreground" descr="Heron flying low over a beach with a short fence in the fore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4398508" y="1257101"/>
            <a:ext cx="8498000" cy="11201908"/>
          </a:xfrm>
          <a:prstGeom prst="rect">
            <a:avLst/>
          </a:prstGeom>
        </p:spPr>
      </p:pic>
      <p:sp>
        <p:nvSpPr>
          <p:cNvPr id="234" name="Applications"/>
          <p:cNvSpPr txBox="1"/>
          <p:nvPr>
            <p:ph type="title"/>
          </p:nvPr>
        </p:nvSpPr>
        <p:spPr>
          <a:xfrm>
            <a:off x="1651000" y="1437895"/>
            <a:ext cx="10223500" cy="186046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DD6D7"/>
                </a:solidFill>
                <a:latin typeface="서울남산체 M"/>
                <a:ea typeface="서울남산체 M"/>
                <a:cs typeface="서울남산체 M"/>
                <a:sym typeface="서울남산체 M"/>
              </a:defRPr>
            </a:lvl1pPr>
          </a:lstStyle>
          <a:p>
            <a:pPr/>
            <a:r>
              <a:t>Applications</a:t>
            </a:r>
          </a:p>
        </p:txBody>
      </p:sp>
      <p:sp>
        <p:nvSpPr>
          <p:cNvPr id="235" name="CCTV 모자이크 처리 비용 절감…"/>
          <p:cNvSpPr txBox="1"/>
          <p:nvPr>
            <p:ph type="body" sz="quarter" idx="1"/>
          </p:nvPr>
        </p:nvSpPr>
        <p:spPr>
          <a:xfrm>
            <a:off x="1651000" y="4622309"/>
            <a:ext cx="10223500" cy="5727701"/>
          </a:xfrm>
          <a:prstGeom prst="rect">
            <a:avLst/>
          </a:prstGeom>
        </p:spPr>
        <p:txBody>
          <a:bodyPr/>
          <a:lstStyle/>
          <a:p>
            <a:pPr/>
            <a:r>
              <a:t>CCTV 모자이크 처리 비용 절감</a:t>
            </a:r>
          </a:p>
          <a:p>
            <a:pPr/>
            <a:r>
              <a:t>60일 = </a:t>
            </a:r>
            <a:r>
              <a:rPr>
                <a:solidFill>
                  <a:srgbClr val="7DD6D7"/>
                </a:solidFill>
              </a:rPr>
              <a:t>3000만원</a:t>
            </a:r>
            <a:endParaRPr>
              <a:solidFill>
                <a:srgbClr val="7DD6D7"/>
              </a:solidFill>
            </a:endParaRPr>
          </a:p>
          <a:p>
            <a:pPr/>
            <a:r>
              <a:t>1시간 = 10~60만원</a:t>
            </a:r>
          </a:p>
        </p:txBody>
      </p:sp>
      <p:sp>
        <p:nvSpPr>
          <p:cNvPr id="2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7" name="Line"/>
          <p:cNvSpPr/>
          <p:nvPr/>
        </p:nvSpPr>
        <p:spPr>
          <a:xfrm>
            <a:off x="19635711" y="12732904"/>
            <a:ext cx="3454064" cy="1"/>
          </a:xfrm>
          <a:prstGeom prst="line">
            <a:avLst/>
          </a:prstGeom>
          <a:ln w="76200">
            <a:solidFill>
              <a:srgbClr val="7DD6D7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8" name="Line"/>
          <p:cNvSpPr/>
          <p:nvPr/>
        </p:nvSpPr>
        <p:spPr>
          <a:xfrm>
            <a:off x="14439633" y="13061536"/>
            <a:ext cx="3454064" cy="1"/>
          </a:xfrm>
          <a:prstGeom prst="line">
            <a:avLst/>
          </a:prstGeom>
          <a:ln w="76200">
            <a:solidFill>
              <a:srgbClr val="7DD6D7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9" name="Source: https://m.post.naver.com/viewer/postView.nhn?volumeNo=30201834&amp;memberNo=38212397"/>
          <p:cNvSpPr txBox="1"/>
          <p:nvPr/>
        </p:nvSpPr>
        <p:spPr>
          <a:xfrm>
            <a:off x="14287645" y="12576821"/>
            <a:ext cx="8719757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>
                <a:solidFill>
                  <a:srgbClr val="5E5E5E"/>
                </a:solidFill>
              </a:rPr>
              <a:t>Source:</a:t>
            </a:r>
            <a:r>
              <a:t> </a:t>
            </a:r>
            <a:r>
              <a:rPr u="sng">
                <a:solidFill>
                  <a:srgbClr val="5E5E5E"/>
                </a:solidFill>
                <a:hlinkClick r:id="rId3" invalidUrl="" action="" tgtFrame="" tooltip="" history="1" highlightClick="0" endSnd="0"/>
              </a:rPr>
              <a:t>https://m.post.naver.com/viewer/postView.nhn?volumeNo=30201834&amp;memberNo=38212397</a:t>
            </a:r>
          </a:p>
        </p:txBody>
      </p:sp>
      <p:sp>
        <p:nvSpPr>
          <p:cNvPr id="240" name="SNS 게시물 업로드 시 간단한  모자이크 처리 기능"/>
          <p:cNvSpPr txBox="1"/>
          <p:nvPr/>
        </p:nvSpPr>
        <p:spPr>
          <a:xfrm>
            <a:off x="1651000" y="8513788"/>
            <a:ext cx="10223500" cy="572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>
              <a:defRPr sz="5400"/>
            </a:pPr>
            <a:r>
              <a:rPr>
                <a:solidFill>
                  <a:srgbClr val="7DD6D7"/>
                </a:solidFill>
              </a:rPr>
              <a:t>SNS</a:t>
            </a:r>
            <a:r>
              <a:t> 게시물 업로드 시 간단한</a:t>
            </a:r>
            <a:br/>
            <a:r>
              <a:t> 모자이크 처리 기능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im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Timeline</a:t>
            </a:r>
          </a:p>
        </p:txBody>
      </p:sp>
      <p:sp>
        <p:nvSpPr>
          <p:cNvPr id="2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4" name="주인공 인식 -&gt; 해당 좌표 제외하고 사람 인식 -&gt; 모자이크"/>
          <p:cNvSpPr txBox="1"/>
          <p:nvPr/>
        </p:nvSpPr>
        <p:spPr>
          <a:xfrm>
            <a:off x="6033261" y="3842396"/>
            <a:ext cx="12317477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t>주인공 인식 -&gt; 해당 좌표 </a:t>
            </a:r>
            <a:r>
              <a:rPr>
                <a:solidFill>
                  <a:srgbClr val="7DD6D7"/>
                </a:solidFill>
              </a:rPr>
              <a:t>제외하고 사람 인식</a:t>
            </a:r>
            <a:r>
              <a:t> -&gt; 모자이크 </a:t>
            </a:r>
          </a:p>
        </p:txBody>
      </p:sp>
      <p:sp>
        <p:nvSpPr>
          <p:cNvPr id="245" name="모든 사람 인식 -&gt; 전달 받은 얼굴 중 주인공과 가장 닮은 사람 찾기 -&gt; 해당 좌표 제외 후 모자이크"/>
          <p:cNvSpPr txBox="1"/>
          <p:nvPr/>
        </p:nvSpPr>
        <p:spPr>
          <a:xfrm>
            <a:off x="1922526" y="7397749"/>
            <a:ext cx="20538949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t>모든 사람 인식 -&gt; </a:t>
            </a:r>
            <a:r>
              <a:rPr>
                <a:solidFill>
                  <a:srgbClr val="7DD6D7"/>
                </a:solidFill>
              </a:rPr>
              <a:t>전달 받은 얼굴</a:t>
            </a:r>
            <a:r>
              <a:t> 중 주인공과 가장 닮은 사람 찾기 -&gt; 해당 좌표 제외 후 모자이크</a:t>
            </a:r>
          </a:p>
        </p:txBody>
      </p:sp>
      <p:sp>
        <p:nvSpPr>
          <p:cNvPr id="246" name="문제: 저화질 또는 작은 얼굴 인식이 잘 되지 않음"/>
          <p:cNvSpPr txBox="1"/>
          <p:nvPr/>
        </p:nvSpPr>
        <p:spPr>
          <a:xfrm>
            <a:off x="13372391" y="5556580"/>
            <a:ext cx="10204197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rPr>
                <a:solidFill>
                  <a:srgbClr val="7DD6D7"/>
                </a:solidFill>
              </a:rPr>
              <a:t>문제</a:t>
            </a:r>
            <a:r>
              <a:t>: 저화질 또는 작은 얼굴 인식이 잘 되지 않음</a:t>
            </a:r>
          </a:p>
        </p:txBody>
      </p:sp>
      <p:sp>
        <p:nvSpPr>
          <p:cNvPr id="247" name="Arrow"/>
          <p:cNvSpPr/>
          <p:nvPr/>
        </p:nvSpPr>
        <p:spPr>
          <a:xfrm rot="5400000">
            <a:off x="11268175" y="5272143"/>
            <a:ext cx="1847650" cy="1394361"/>
          </a:xfrm>
          <a:prstGeom prst="rightArrow">
            <a:avLst>
              <a:gd name="adj1" fmla="val 33249"/>
              <a:gd name="adj2" fmla="val 66973"/>
            </a:avLst>
          </a:prstGeom>
          <a:solidFill>
            <a:srgbClr val="7DD6D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8" name="Arrow"/>
          <p:cNvSpPr/>
          <p:nvPr/>
        </p:nvSpPr>
        <p:spPr>
          <a:xfrm rot="5400000">
            <a:off x="11268174" y="8827496"/>
            <a:ext cx="1847651" cy="1394361"/>
          </a:xfrm>
          <a:prstGeom prst="rightArrow">
            <a:avLst>
              <a:gd name="adj1" fmla="val 33249"/>
              <a:gd name="adj2" fmla="val 66973"/>
            </a:avLst>
          </a:prstGeom>
          <a:solidFill>
            <a:srgbClr val="7DD6D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9" name="최종 결과물"/>
          <p:cNvSpPr txBox="1"/>
          <p:nvPr/>
        </p:nvSpPr>
        <p:spPr>
          <a:xfrm>
            <a:off x="10916666" y="10876902"/>
            <a:ext cx="2550669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최종 결과물</a:t>
            </a:r>
          </a:p>
        </p:txBody>
      </p:sp>
      <p:sp>
        <p:nvSpPr>
          <p:cNvPr id="250" name="해결 방법:  crop 된 이미지에서 resize 없이       face_recognition 진행"/>
          <p:cNvSpPr txBox="1"/>
          <p:nvPr/>
        </p:nvSpPr>
        <p:spPr>
          <a:xfrm>
            <a:off x="13781077" y="9170061"/>
            <a:ext cx="9386825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rPr>
                <a:solidFill>
                  <a:srgbClr val="7DD6D7"/>
                </a:solidFill>
              </a:rPr>
              <a:t>해결 방법</a:t>
            </a:r>
            <a:r>
              <a:t>:  crop 된 이미지에서 </a:t>
            </a:r>
            <a:r>
              <a:rPr>
                <a:solidFill>
                  <a:srgbClr val="7DD6D7"/>
                </a:solidFill>
              </a:rPr>
              <a:t>resize 없이</a:t>
            </a:r>
            <a:r>
              <a:t> </a:t>
            </a:r>
            <a:br/>
            <a:r>
              <a:t>     face_recognition 진행 </a:t>
            </a:r>
          </a:p>
        </p:txBody>
      </p:sp>
      <p:sp>
        <p:nvSpPr>
          <p:cNvPr id="251" name="문제: 측면 인식 개선"/>
          <p:cNvSpPr txBox="1"/>
          <p:nvPr/>
        </p:nvSpPr>
        <p:spPr>
          <a:xfrm>
            <a:off x="9986771" y="12003805"/>
            <a:ext cx="4410457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>
                <a:solidFill>
                  <a:srgbClr val="7DD6D7"/>
                </a:solidFill>
              </a:defRPr>
            </a:pPr>
            <a:r>
              <a:t>문제</a:t>
            </a:r>
            <a:r>
              <a:rPr>
                <a:solidFill>
                  <a:srgbClr val="D5D5D5"/>
                </a:solidFill>
              </a:rPr>
              <a:t>: 측면 인식 개선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Our Te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Our Team</a:t>
            </a:r>
          </a:p>
        </p:txBody>
      </p:sp>
      <p:sp>
        <p:nvSpPr>
          <p:cNvPr id="254" name="Head Detection (김산, 신승빈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7DD6D7"/>
                </a:solidFill>
              </a:rPr>
              <a:t>Head Detection</a:t>
            </a:r>
            <a:r>
              <a:t> (김산, 신승빈)</a:t>
            </a:r>
          </a:p>
          <a:p>
            <a:pPr lvl="1"/>
            <a:r>
              <a:t>Task 1: Bounding Box 별 이미지 대체</a:t>
            </a:r>
          </a:p>
          <a:p>
            <a:pPr/>
            <a:r>
              <a:rPr>
                <a:solidFill>
                  <a:srgbClr val="7DD6D7"/>
                </a:solidFill>
              </a:rPr>
              <a:t>Face Recognition</a:t>
            </a:r>
            <a:r>
              <a:t> (이찬희, 김유승)</a:t>
            </a:r>
          </a:p>
          <a:p>
            <a:pPr lvl="1"/>
            <a:r>
              <a:t>Task 2: 특정 인물 Recognition 후 이미지 대체에서 배제</a:t>
            </a:r>
          </a:p>
        </p:txBody>
      </p:sp>
      <p:sp>
        <p:nvSpPr>
          <p:cNvPr id="2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당신의 불편함 모자이크 해드리겠습니다"/>
          <p:cNvSpPr txBox="1"/>
          <p:nvPr>
            <p:ph type="body" idx="22"/>
          </p:nvPr>
        </p:nvSpPr>
        <p:spPr>
          <a:xfrm>
            <a:off x="2381250" y="4000499"/>
            <a:ext cx="19621500" cy="1295401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8000">
                <a:solidFill>
                  <a:srgbClr val="D5D5D5"/>
                </a:solidFill>
                <a:latin typeface="+mj-lt"/>
                <a:ea typeface="+mj-ea"/>
                <a:cs typeface="+mj-cs"/>
                <a:sym typeface="서울남산체 B"/>
              </a:defRPr>
            </a:pPr>
            <a:r>
              <a:t>당신의 불편함 </a:t>
            </a:r>
            <a:r>
              <a:rPr>
                <a:solidFill>
                  <a:srgbClr val="7DD6D7"/>
                </a:solidFill>
              </a:rPr>
              <a:t>모자이크</a:t>
            </a:r>
            <a:r>
              <a:t> 해드리겠습니다</a:t>
            </a:r>
          </a:p>
        </p:txBody>
      </p:sp>
      <p:sp>
        <p:nvSpPr>
          <p:cNvPr id="2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9" name="Rectangle"/>
          <p:cNvSpPr/>
          <p:nvPr/>
        </p:nvSpPr>
        <p:spPr>
          <a:xfrm>
            <a:off x="6882284" y="4013200"/>
            <a:ext cx="2977586" cy="1270000"/>
          </a:xfrm>
          <a:prstGeom prst="rect">
            <a:avLst/>
          </a:prstGeom>
          <a:solidFill>
            <a:srgbClr val="5E5E5E">
              <a:alpha val="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60" name="MosaicER"/>
          <p:cNvSpPr txBox="1"/>
          <p:nvPr/>
        </p:nvSpPr>
        <p:spPr>
          <a:xfrm>
            <a:off x="7143377" y="5803900"/>
            <a:ext cx="10084545" cy="320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MosaicER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ID="9" grpId="1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0"/>
                                      </p:to>
                                    </p:set>
                                    <p:animEffect filter="image" prLst="opacity: 0.70; ">
                                      <p:cBhvr>
                                        <p:cTn id="7" dur="indefinite" fill="hold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robl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</a:t>
            </a: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23833125" y="13208000"/>
            <a:ext cx="28255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7" name="KakaoTalk_Image_2022-11-30-00-19-56.png" descr="KakaoTalk_Image_2022-11-30-00-19-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2404" y="3336596"/>
            <a:ext cx="17559192" cy="9353768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ource: https://www.youtube.com/watch?v=Yw5YZQXYDro"/>
          <p:cNvSpPr txBox="1"/>
          <p:nvPr/>
        </p:nvSpPr>
        <p:spPr>
          <a:xfrm>
            <a:off x="9595675" y="12783640"/>
            <a:ext cx="5192650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Source: </a:t>
            </a:r>
            <a:r>
              <a:rPr u="sng">
                <a:hlinkClick r:id="rId3" invalidUrl="" action="" tgtFrame="" tooltip="" history="1" highlightClick="0" endSnd="0"/>
              </a:rPr>
              <a:t>https://www.youtube.com/watch?v=Yw5YZQXYDro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bl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</a:t>
            </a:r>
          </a:p>
        </p:txBody>
      </p:sp>
      <p:sp>
        <p:nvSpPr>
          <p:cNvPr id="151" name="유튜버 / BJ / 스트리머 등 1인 방송의 증가      1인 방송의 경우 야외 길거리 방송에서 일반인의 초상권이 잘 지켜지지 않음…"/>
          <p:cNvSpPr txBox="1"/>
          <p:nvPr>
            <p:ph type="body" idx="1"/>
          </p:nvPr>
        </p:nvSpPr>
        <p:spPr>
          <a:xfrm>
            <a:off x="1689100" y="2209800"/>
            <a:ext cx="21005800" cy="92964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t>유튜버 / BJ / 스트리머 등 </a:t>
            </a:r>
            <a:r>
              <a:rPr>
                <a:solidFill>
                  <a:srgbClr val="7DD6D7"/>
                </a:solidFill>
              </a:rPr>
              <a:t>1인 방송</a:t>
            </a:r>
            <a:r>
              <a:t>의 증가</a:t>
            </a:r>
            <a:br/>
            <a:r>
              <a:t>     1인 방송의 경우 야외 길거리 방송에서 일반인의 </a:t>
            </a:r>
            <a:r>
              <a:rPr>
                <a:solidFill>
                  <a:srgbClr val="7DD6D7"/>
                </a:solidFill>
              </a:rPr>
              <a:t>초상권</a:t>
            </a:r>
            <a:r>
              <a:t>이 잘 지켜지지 않음</a:t>
            </a:r>
          </a:p>
          <a:p>
            <a:pPr>
              <a:lnSpc>
                <a:spcPct val="150000"/>
              </a:lnSpc>
            </a:pPr>
            <a:r>
              <a:t>공영방송의 경우 모자이크에 필요한 인력 + 돈 </a:t>
            </a:r>
            <a:r>
              <a:rPr>
                <a:solidFill>
                  <a:srgbClr val="7DD6D7"/>
                </a:solidFill>
              </a:rPr>
              <a:t>낭비</a:t>
            </a:r>
            <a:r>
              <a:t> 되고 있음</a:t>
            </a:r>
          </a:p>
        </p:txBody>
      </p:sp>
      <p:sp>
        <p:nvSpPr>
          <p:cNvPr id="152" name="Slide Number"/>
          <p:cNvSpPr txBox="1"/>
          <p:nvPr>
            <p:ph type="sldNum" sz="quarter" idx="2"/>
          </p:nvPr>
        </p:nvSpPr>
        <p:spPr>
          <a:xfrm>
            <a:off x="23833125" y="13208000"/>
            <a:ext cx="28255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3" name="Equation"/>
          <p:cNvSpPr txBox="1"/>
          <p:nvPr/>
        </p:nvSpPr>
        <p:spPr>
          <a:xfrm>
            <a:off x="2633841" y="6205785"/>
            <a:ext cx="614173" cy="45415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6000" i="1">
                      <a:solidFill>
                        <a:srgbClr val="D5D5D5"/>
                      </a:solidFill>
                      <a:latin typeface="Cambria Math" panose="02040503050406030204" pitchFamily="18" charset="0"/>
                    </a:rPr>
                    <m:t>⇒</m:t>
                  </m:r>
                </m:oMath>
              </m:oMathPara>
            </a14:m>
            <a:endParaRPr sz="6000">
              <a:solidFill>
                <a:srgbClr val="D5D5D5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백종원.mp4" descr="백종원.mp4"/>
          <p:cNvPicPr>
            <a:picLocks noChangeAspect="0"/>
          </p:cNvPicPr>
          <p:nvPr>
            <p:ph type="pic" idx="2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887640" y="3603592"/>
            <a:ext cx="16608683" cy="9342385"/>
          </a:xfrm>
          <a:prstGeom prst="rect">
            <a:avLst/>
          </a:prstGeom>
        </p:spPr>
      </p:pic>
      <p:sp>
        <p:nvSpPr>
          <p:cNvPr id="156" name="Motiv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Motivation</a:t>
            </a:r>
          </a:p>
        </p:txBody>
      </p:sp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23833125" y="13208000"/>
            <a:ext cx="28255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8" name="Source: youtube.com/watch?v=S9MQlzjgf7k"/>
          <p:cNvSpPr txBox="1"/>
          <p:nvPr/>
        </p:nvSpPr>
        <p:spPr>
          <a:xfrm>
            <a:off x="9858385" y="12998231"/>
            <a:ext cx="3897631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1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Source: youtube.com/watch?v=S9MQlzjgf7k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1" fill="hold"/>
                                        <p:tgtEl>
                                          <p:spTgt spid="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5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5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olution"/>
          <p:cNvSpPr txBox="1"/>
          <p:nvPr>
            <p:ph type="title"/>
          </p:nvPr>
        </p:nvSpPr>
        <p:spPr>
          <a:xfrm>
            <a:off x="1651000" y="958850"/>
            <a:ext cx="10223500" cy="5549900"/>
          </a:xfrm>
          <a:prstGeom prst="rect">
            <a:avLst/>
          </a:prstGeom>
        </p:spPr>
        <p:txBody>
          <a:bodyPr/>
          <a:lstStyle>
            <a:lvl1pPr>
              <a:defRPr sz="11200">
                <a:solidFill>
                  <a:srgbClr val="7DD6D7"/>
                </a:solidFill>
                <a:latin typeface="+mj-lt"/>
                <a:ea typeface="+mj-ea"/>
                <a:cs typeface="+mj-cs"/>
                <a:sym typeface="서울남산체 B"/>
              </a:defRPr>
            </a:lvl1pPr>
          </a:lstStyle>
          <a:p>
            <a:pPr/>
            <a:r>
              <a:t>Solution</a:t>
            </a:r>
          </a:p>
        </p:txBody>
      </p:sp>
      <p:sp>
        <p:nvSpPr>
          <p:cNvPr id="161" name="Head Detection…"/>
          <p:cNvSpPr txBox="1"/>
          <p:nvPr>
            <p:ph type="body" sz="quarter" idx="1"/>
          </p:nvPr>
        </p:nvSpPr>
        <p:spPr>
          <a:xfrm>
            <a:off x="1651000" y="6534150"/>
            <a:ext cx="10223500" cy="5727700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Head Detection</a:t>
            </a:r>
          </a:p>
          <a:p>
            <a:pPr/>
            <a:r>
              <a:t>+</a:t>
            </a:r>
          </a:p>
          <a:p>
            <a:pPr/>
            <a:r>
              <a:t>Replacement</a:t>
            </a:r>
          </a:p>
        </p:txBody>
      </p:sp>
      <p:sp>
        <p:nvSpPr>
          <p:cNvPr id="162" name="Slide Number"/>
          <p:cNvSpPr txBox="1"/>
          <p:nvPr>
            <p:ph type="sldNum" sz="quarter" idx="2"/>
          </p:nvPr>
        </p:nvSpPr>
        <p:spPr>
          <a:xfrm>
            <a:off x="23833125" y="13208000"/>
            <a:ext cx="28255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3" name="face.jpg" descr="face.jpg"/>
          <p:cNvPicPr>
            <a:picLocks noChangeAspect="1"/>
          </p:cNvPicPr>
          <p:nvPr/>
        </p:nvPicPr>
        <p:blipFill>
          <a:blip r:embed="rId2">
            <a:extLst/>
          </a:blip>
          <a:srcRect l="0" t="0" r="1" b="1"/>
          <a:stretch>
            <a:fillRect/>
          </a:stretch>
        </p:blipFill>
        <p:spPr>
          <a:xfrm>
            <a:off x="16556190" y="1321584"/>
            <a:ext cx="4182667" cy="41826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502" y="0"/>
                </a:moveTo>
                <a:cubicBezTo>
                  <a:pt x="10309" y="0"/>
                  <a:pt x="10157" y="11"/>
                  <a:pt x="10166" y="25"/>
                </a:cubicBezTo>
                <a:cubicBezTo>
                  <a:pt x="10189" y="62"/>
                  <a:pt x="10018" y="214"/>
                  <a:pt x="9979" y="191"/>
                </a:cubicBezTo>
                <a:cubicBezTo>
                  <a:pt x="9961" y="179"/>
                  <a:pt x="9922" y="189"/>
                  <a:pt x="9895" y="213"/>
                </a:cubicBezTo>
                <a:cubicBezTo>
                  <a:pt x="9846" y="256"/>
                  <a:pt x="9652" y="300"/>
                  <a:pt x="9510" y="299"/>
                </a:cubicBezTo>
                <a:cubicBezTo>
                  <a:pt x="9469" y="299"/>
                  <a:pt x="9415" y="314"/>
                  <a:pt x="9391" y="334"/>
                </a:cubicBezTo>
                <a:cubicBezTo>
                  <a:pt x="9296" y="412"/>
                  <a:pt x="8893" y="540"/>
                  <a:pt x="8643" y="572"/>
                </a:cubicBezTo>
                <a:cubicBezTo>
                  <a:pt x="8562" y="582"/>
                  <a:pt x="8448" y="610"/>
                  <a:pt x="8387" y="633"/>
                </a:cubicBezTo>
                <a:cubicBezTo>
                  <a:pt x="8326" y="656"/>
                  <a:pt x="8237" y="674"/>
                  <a:pt x="8190" y="674"/>
                </a:cubicBezTo>
                <a:cubicBezTo>
                  <a:pt x="8143" y="674"/>
                  <a:pt x="8096" y="689"/>
                  <a:pt x="8085" y="705"/>
                </a:cubicBezTo>
                <a:cubicBezTo>
                  <a:pt x="8075" y="721"/>
                  <a:pt x="8020" y="755"/>
                  <a:pt x="7962" y="779"/>
                </a:cubicBezTo>
                <a:cubicBezTo>
                  <a:pt x="7905" y="803"/>
                  <a:pt x="7760" y="924"/>
                  <a:pt x="7641" y="1047"/>
                </a:cubicBezTo>
                <a:cubicBezTo>
                  <a:pt x="7521" y="1171"/>
                  <a:pt x="7382" y="1292"/>
                  <a:pt x="7331" y="1318"/>
                </a:cubicBezTo>
                <a:cubicBezTo>
                  <a:pt x="7277" y="1346"/>
                  <a:pt x="7228" y="1398"/>
                  <a:pt x="7216" y="1443"/>
                </a:cubicBezTo>
                <a:cubicBezTo>
                  <a:pt x="7189" y="1550"/>
                  <a:pt x="7072" y="1701"/>
                  <a:pt x="7030" y="1685"/>
                </a:cubicBezTo>
                <a:cubicBezTo>
                  <a:pt x="7011" y="1677"/>
                  <a:pt x="6947" y="1707"/>
                  <a:pt x="6888" y="1752"/>
                </a:cubicBezTo>
                <a:cubicBezTo>
                  <a:pt x="6830" y="1797"/>
                  <a:pt x="6708" y="1887"/>
                  <a:pt x="6616" y="1951"/>
                </a:cubicBezTo>
                <a:cubicBezTo>
                  <a:pt x="6193" y="2247"/>
                  <a:pt x="6036" y="2429"/>
                  <a:pt x="5999" y="2671"/>
                </a:cubicBezTo>
                <a:cubicBezTo>
                  <a:pt x="5988" y="2743"/>
                  <a:pt x="5960" y="2831"/>
                  <a:pt x="5937" y="2865"/>
                </a:cubicBezTo>
                <a:cubicBezTo>
                  <a:pt x="5915" y="2899"/>
                  <a:pt x="5880" y="3010"/>
                  <a:pt x="5858" y="3113"/>
                </a:cubicBezTo>
                <a:cubicBezTo>
                  <a:pt x="5786" y="3442"/>
                  <a:pt x="5722" y="3617"/>
                  <a:pt x="5556" y="3933"/>
                </a:cubicBezTo>
                <a:cubicBezTo>
                  <a:pt x="5468" y="4103"/>
                  <a:pt x="5386" y="4247"/>
                  <a:pt x="5374" y="4255"/>
                </a:cubicBezTo>
                <a:cubicBezTo>
                  <a:pt x="5318" y="4294"/>
                  <a:pt x="5275" y="4562"/>
                  <a:pt x="5294" y="4763"/>
                </a:cubicBezTo>
                <a:cubicBezTo>
                  <a:pt x="5305" y="4879"/>
                  <a:pt x="5319" y="5463"/>
                  <a:pt x="5327" y="6060"/>
                </a:cubicBezTo>
                <a:cubicBezTo>
                  <a:pt x="5339" y="7082"/>
                  <a:pt x="5363" y="7443"/>
                  <a:pt x="5433" y="7792"/>
                </a:cubicBezTo>
                <a:cubicBezTo>
                  <a:pt x="5450" y="7873"/>
                  <a:pt x="5470" y="8044"/>
                  <a:pt x="5478" y="8174"/>
                </a:cubicBezTo>
                <a:cubicBezTo>
                  <a:pt x="5499" y="8478"/>
                  <a:pt x="5453" y="8624"/>
                  <a:pt x="5316" y="8692"/>
                </a:cubicBezTo>
                <a:cubicBezTo>
                  <a:pt x="5049" y="8826"/>
                  <a:pt x="5013" y="8956"/>
                  <a:pt x="5105" y="9452"/>
                </a:cubicBezTo>
                <a:cubicBezTo>
                  <a:pt x="5140" y="9637"/>
                  <a:pt x="5206" y="10006"/>
                  <a:pt x="5253" y="10272"/>
                </a:cubicBezTo>
                <a:cubicBezTo>
                  <a:pt x="5355" y="10850"/>
                  <a:pt x="5483" y="11261"/>
                  <a:pt x="5624" y="11477"/>
                </a:cubicBezTo>
                <a:cubicBezTo>
                  <a:pt x="5681" y="11565"/>
                  <a:pt x="5760" y="11701"/>
                  <a:pt x="5800" y="11779"/>
                </a:cubicBezTo>
                <a:cubicBezTo>
                  <a:pt x="5899" y="11971"/>
                  <a:pt x="6070" y="12151"/>
                  <a:pt x="6278" y="12281"/>
                </a:cubicBezTo>
                <a:cubicBezTo>
                  <a:pt x="6430" y="12376"/>
                  <a:pt x="6452" y="12403"/>
                  <a:pt x="6468" y="12506"/>
                </a:cubicBezTo>
                <a:cubicBezTo>
                  <a:pt x="6479" y="12571"/>
                  <a:pt x="6498" y="12645"/>
                  <a:pt x="6511" y="12672"/>
                </a:cubicBezTo>
                <a:cubicBezTo>
                  <a:pt x="6525" y="12700"/>
                  <a:pt x="6557" y="12782"/>
                  <a:pt x="6581" y="12855"/>
                </a:cubicBezTo>
                <a:cubicBezTo>
                  <a:pt x="6605" y="12928"/>
                  <a:pt x="6642" y="12986"/>
                  <a:pt x="6665" y="12986"/>
                </a:cubicBezTo>
                <a:cubicBezTo>
                  <a:pt x="6693" y="12986"/>
                  <a:pt x="6706" y="13021"/>
                  <a:pt x="6706" y="13092"/>
                </a:cubicBezTo>
                <a:cubicBezTo>
                  <a:pt x="6706" y="13150"/>
                  <a:pt x="6721" y="13217"/>
                  <a:pt x="6739" y="13240"/>
                </a:cubicBezTo>
                <a:cubicBezTo>
                  <a:pt x="6757" y="13263"/>
                  <a:pt x="6781" y="13352"/>
                  <a:pt x="6792" y="13441"/>
                </a:cubicBezTo>
                <a:cubicBezTo>
                  <a:pt x="6803" y="13529"/>
                  <a:pt x="6828" y="13621"/>
                  <a:pt x="6847" y="13644"/>
                </a:cubicBezTo>
                <a:cubicBezTo>
                  <a:pt x="6867" y="13667"/>
                  <a:pt x="6884" y="13752"/>
                  <a:pt x="6884" y="13834"/>
                </a:cubicBezTo>
                <a:cubicBezTo>
                  <a:pt x="6885" y="13917"/>
                  <a:pt x="6901" y="14136"/>
                  <a:pt x="6921" y="14322"/>
                </a:cubicBezTo>
                <a:cubicBezTo>
                  <a:pt x="6970" y="14776"/>
                  <a:pt x="7003" y="15677"/>
                  <a:pt x="6985" y="16062"/>
                </a:cubicBezTo>
                <a:cubicBezTo>
                  <a:pt x="6970" y="16370"/>
                  <a:pt x="6967" y="16376"/>
                  <a:pt x="6868" y="16478"/>
                </a:cubicBezTo>
                <a:cubicBezTo>
                  <a:pt x="6813" y="16535"/>
                  <a:pt x="6756" y="16583"/>
                  <a:pt x="6741" y="16583"/>
                </a:cubicBezTo>
                <a:cubicBezTo>
                  <a:pt x="6726" y="16583"/>
                  <a:pt x="6685" y="16608"/>
                  <a:pt x="6651" y="16640"/>
                </a:cubicBezTo>
                <a:cubicBezTo>
                  <a:pt x="6508" y="16776"/>
                  <a:pt x="6316" y="16933"/>
                  <a:pt x="6294" y="16933"/>
                </a:cubicBezTo>
                <a:cubicBezTo>
                  <a:pt x="6281" y="16933"/>
                  <a:pt x="6247" y="16955"/>
                  <a:pt x="6218" y="16980"/>
                </a:cubicBezTo>
                <a:cubicBezTo>
                  <a:pt x="6158" y="17035"/>
                  <a:pt x="6107" y="17064"/>
                  <a:pt x="5644" y="17302"/>
                </a:cubicBezTo>
                <a:cubicBezTo>
                  <a:pt x="5454" y="17400"/>
                  <a:pt x="5221" y="17525"/>
                  <a:pt x="5126" y="17577"/>
                </a:cubicBezTo>
                <a:cubicBezTo>
                  <a:pt x="5031" y="17629"/>
                  <a:pt x="4947" y="17664"/>
                  <a:pt x="4939" y="17657"/>
                </a:cubicBezTo>
                <a:cubicBezTo>
                  <a:pt x="4913" y="17631"/>
                  <a:pt x="4533" y="17827"/>
                  <a:pt x="4402" y="17933"/>
                </a:cubicBezTo>
                <a:cubicBezTo>
                  <a:pt x="4330" y="17993"/>
                  <a:pt x="4168" y="18097"/>
                  <a:pt x="4044" y="18165"/>
                </a:cubicBezTo>
                <a:cubicBezTo>
                  <a:pt x="3919" y="18233"/>
                  <a:pt x="3809" y="18299"/>
                  <a:pt x="3800" y="18315"/>
                </a:cubicBezTo>
                <a:cubicBezTo>
                  <a:pt x="3790" y="18330"/>
                  <a:pt x="3741" y="18363"/>
                  <a:pt x="3689" y="18386"/>
                </a:cubicBezTo>
                <a:cubicBezTo>
                  <a:pt x="3638" y="18410"/>
                  <a:pt x="3576" y="18442"/>
                  <a:pt x="3552" y="18456"/>
                </a:cubicBezTo>
                <a:cubicBezTo>
                  <a:pt x="3528" y="18470"/>
                  <a:pt x="3381" y="18545"/>
                  <a:pt x="3228" y="18622"/>
                </a:cubicBezTo>
                <a:cubicBezTo>
                  <a:pt x="3075" y="18699"/>
                  <a:pt x="2923" y="18787"/>
                  <a:pt x="2890" y="18817"/>
                </a:cubicBezTo>
                <a:cubicBezTo>
                  <a:pt x="2857" y="18847"/>
                  <a:pt x="2813" y="18870"/>
                  <a:pt x="2796" y="18870"/>
                </a:cubicBezTo>
                <a:cubicBezTo>
                  <a:pt x="2778" y="18870"/>
                  <a:pt x="2714" y="18918"/>
                  <a:pt x="2652" y="18975"/>
                </a:cubicBezTo>
                <a:cubicBezTo>
                  <a:pt x="2500" y="19114"/>
                  <a:pt x="2149" y="19393"/>
                  <a:pt x="1976" y="19512"/>
                </a:cubicBezTo>
                <a:cubicBezTo>
                  <a:pt x="1898" y="19565"/>
                  <a:pt x="1715" y="19692"/>
                  <a:pt x="1570" y="19796"/>
                </a:cubicBezTo>
                <a:cubicBezTo>
                  <a:pt x="1103" y="20132"/>
                  <a:pt x="428" y="20582"/>
                  <a:pt x="307" y="20637"/>
                </a:cubicBezTo>
                <a:cubicBezTo>
                  <a:pt x="243" y="20666"/>
                  <a:pt x="149" y="20690"/>
                  <a:pt x="96" y="20690"/>
                </a:cubicBezTo>
                <a:lnTo>
                  <a:pt x="0" y="20690"/>
                </a:lnTo>
                <a:lnTo>
                  <a:pt x="0" y="21145"/>
                </a:lnTo>
                <a:lnTo>
                  <a:pt x="0" y="21600"/>
                </a:lnTo>
                <a:lnTo>
                  <a:pt x="10801" y="21600"/>
                </a:lnTo>
                <a:lnTo>
                  <a:pt x="21600" y="21600"/>
                </a:lnTo>
                <a:lnTo>
                  <a:pt x="21600" y="20721"/>
                </a:lnTo>
                <a:lnTo>
                  <a:pt x="21600" y="19842"/>
                </a:lnTo>
                <a:lnTo>
                  <a:pt x="21498" y="19823"/>
                </a:lnTo>
                <a:cubicBezTo>
                  <a:pt x="21379" y="19801"/>
                  <a:pt x="21247" y="19708"/>
                  <a:pt x="21247" y="19647"/>
                </a:cubicBezTo>
                <a:cubicBezTo>
                  <a:pt x="21247" y="19624"/>
                  <a:pt x="21229" y="19604"/>
                  <a:pt x="21204" y="19604"/>
                </a:cubicBezTo>
                <a:cubicBezTo>
                  <a:pt x="21180" y="19604"/>
                  <a:pt x="21135" y="19562"/>
                  <a:pt x="21104" y="19512"/>
                </a:cubicBezTo>
                <a:cubicBezTo>
                  <a:pt x="21047" y="19418"/>
                  <a:pt x="20569" y="18989"/>
                  <a:pt x="20522" y="18989"/>
                </a:cubicBezTo>
                <a:cubicBezTo>
                  <a:pt x="20508" y="18989"/>
                  <a:pt x="20452" y="18955"/>
                  <a:pt x="20397" y="18915"/>
                </a:cubicBezTo>
                <a:cubicBezTo>
                  <a:pt x="20342" y="18875"/>
                  <a:pt x="20276" y="18841"/>
                  <a:pt x="20249" y="18841"/>
                </a:cubicBezTo>
                <a:cubicBezTo>
                  <a:pt x="20223" y="18841"/>
                  <a:pt x="20179" y="18817"/>
                  <a:pt x="20151" y="18786"/>
                </a:cubicBezTo>
                <a:cubicBezTo>
                  <a:pt x="20123" y="18755"/>
                  <a:pt x="20066" y="18721"/>
                  <a:pt x="20024" y="18710"/>
                </a:cubicBezTo>
                <a:cubicBezTo>
                  <a:pt x="19982" y="18700"/>
                  <a:pt x="19914" y="18666"/>
                  <a:pt x="19874" y="18634"/>
                </a:cubicBezTo>
                <a:cubicBezTo>
                  <a:pt x="19835" y="18603"/>
                  <a:pt x="19785" y="18577"/>
                  <a:pt x="19764" y="18577"/>
                </a:cubicBezTo>
                <a:cubicBezTo>
                  <a:pt x="19743" y="18577"/>
                  <a:pt x="19682" y="18553"/>
                  <a:pt x="19628" y="18522"/>
                </a:cubicBezTo>
                <a:cubicBezTo>
                  <a:pt x="19542" y="18471"/>
                  <a:pt x="19084" y="18286"/>
                  <a:pt x="18298" y="17983"/>
                </a:cubicBezTo>
                <a:cubicBezTo>
                  <a:pt x="18153" y="17927"/>
                  <a:pt x="17992" y="17871"/>
                  <a:pt x="17940" y="17860"/>
                </a:cubicBezTo>
                <a:cubicBezTo>
                  <a:pt x="17887" y="17848"/>
                  <a:pt x="17734" y="17796"/>
                  <a:pt x="17601" y="17743"/>
                </a:cubicBezTo>
                <a:cubicBezTo>
                  <a:pt x="17468" y="17690"/>
                  <a:pt x="17268" y="17631"/>
                  <a:pt x="17155" y="17612"/>
                </a:cubicBezTo>
                <a:cubicBezTo>
                  <a:pt x="16791" y="17550"/>
                  <a:pt x="16451" y="17457"/>
                  <a:pt x="16365" y="17396"/>
                </a:cubicBezTo>
                <a:cubicBezTo>
                  <a:pt x="16320" y="17364"/>
                  <a:pt x="16259" y="17282"/>
                  <a:pt x="16230" y="17216"/>
                </a:cubicBezTo>
                <a:cubicBezTo>
                  <a:pt x="16125" y="16975"/>
                  <a:pt x="15890" y="16789"/>
                  <a:pt x="15525" y="16659"/>
                </a:cubicBezTo>
                <a:cubicBezTo>
                  <a:pt x="15453" y="16633"/>
                  <a:pt x="15287" y="16554"/>
                  <a:pt x="15158" y="16484"/>
                </a:cubicBezTo>
                <a:cubicBezTo>
                  <a:pt x="14805" y="16293"/>
                  <a:pt x="14811" y="16312"/>
                  <a:pt x="14810" y="15337"/>
                </a:cubicBezTo>
                <a:cubicBezTo>
                  <a:pt x="14809" y="14900"/>
                  <a:pt x="14818" y="14443"/>
                  <a:pt x="14830" y="14322"/>
                </a:cubicBezTo>
                <a:cubicBezTo>
                  <a:pt x="14882" y="13798"/>
                  <a:pt x="14880" y="13808"/>
                  <a:pt x="14947" y="13808"/>
                </a:cubicBezTo>
                <a:cubicBezTo>
                  <a:pt x="14968" y="13808"/>
                  <a:pt x="14981" y="13734"/>
                  <a:pt x="14984" y="13609"/>
                </a:cubicBezTo>
                <a:cubicBezTo>
                  <a:pt x="14988" y="13467"/>
                  <a:pt x="15004" y="13394"/>
                  <a:pt x="15039" y="13355"/>
                </a:cubicBezTo>
                <a:cubicBezTo>
                  <a:pt x="15073" y="13318"/>
                  <a:pt x="15088" y="13261"/>
                  <a:pt x="15082" y="13187"/>
                </a:cubicBezTo>
                <a:cubicBezTo>
                  <a:pt x="15074" y="13066"/>
                  <a:pt x="15107" y="12857"/>
                  <a:pt x="15144" y="12810"/>
                </a:cubicBezTo>
                <a:cubicBezTo>
                  <a:pt x="15156" y="12793"/>
                  <a:pt x="15168" y="12735"/>
                  <a:pt x="15169" y="12678"/>
                </a:cubicBezTo>
                <a:cubicBezTo>
                  <a:pt x="15170" y="12491"/>
                  <a:pt x="15194" y="12405"/>
                  <a:pt x="15261" y="12350"/>
                </a:cubicBezTo>
                <a:cubicBezTo>
                  <a:pt x="15297" y="12321"/>
                  <a:pt x="15343" y="12297"/>
                  <a:pt x="15363" y="12297"/>
                </a:cubicBezTo>
                <a:cubicBezTo>
                  <a:pt x="15397" y="12297"/>
                  <a:pt x="15445" y="12259"/>
                  <a:pt x="15636" y="12086"/>
                </a:cubicBezTo>
                <a:cubicBezTo>
                  <a:pt x="15673" y="12052"/>
                  <a:pt x="15739" y="11964"/>
                  <a:pt x="15781" y="11889"/>
                </a:cubicBezTo>
                <a:cubicBezTo>
                  <a:pt x="15824" y="11815"/>
                  <a:pt x="15915" y="11668"/>
                  <a:pt x="15982" y="11563"/>
                </a:cubicBezTo>
                <a:cubicBezTo>
                  <a:pt x="16096" y="11386"/>
                  <a:pt x="16179" y="11174"/>
                  <a:pt x="16259" y="10863"/>
                </a:cubicBezTo>
                <a:cubicBezTo>
                  <a:pt x="16302" y="10696"/>
                  <a:pt x="16323" y="8971"/>
                  <a:pt x="16284" y="8866"/>
                </a:cubicBezTo>
                <a:cubicBezTo>
                  <a:pt x="16238" y="8747"/>
                  <a:pt x="16082" y="8602"/>
                  <a:pt x="15974" y="8581"/>
                </a:cubicBezTo>
                <a:cubicBezTo>
                  <a:pt x="15828" y="8554"/>
                  <a:pt x="15785" y="8447"/>
                  <a:pt x="15777" y="8092"/>
                </a:cubicBezTo>
                <a:cubicBezTo>
                  <a:pt x="15774" y="7930"/>
                  <a:pt x="15790" y="7685"/>
                  <a:pt x="15812" y="7546"/>
                </a:cubicBezTo>
                <a:cubicBezTo>
                  <a:pt x="15835" y="7408"/>
                  <a:pt x="15855" y="7121"/>
                  <a:pt x="15859" y="6911"/>
                </a:cubicBezTo>
                <a:cubicBezTo>
                  <a:pt x="15863" y="6701"/>
                  <a:pt x="15878" y="6499"/>
                  <a:pt x="15890" y="6462"/>
                </a:cubicBezTo>
                <a:cubicBezTo>
                  <a:pt x="15902" y="6425"/>
                  <a:pt x="15899" y="6379"/>
                  <a:pt x="15884" y="6360"/>
                </a:cubicBezTo>
                <a:cubicBezTo>
                  <a:pt x="15847" y="6314"/>
                  <a:pt x="15863" y="6023"/>
                  <a:pt x="15915" y="5790"/>
                </a:cubicBezTo>
                <a:cubicBezTo>
                  <a:pt x="15937" y="5689"/>
                  <a:pt x="15948" y="5598"/>
                  <a:pt x="15939" y="5589"/>
                </a:cubicBezTo>
                <a:cubicBezTo>
                  <a:pt x="15931" y="5581"/>
                  <a:pt x="15925" y="5377"/>
                  <a:pt x="15927" y="5136"/>
                </a:cubicBezTo>
                <a:cubicBezTo>
                  <a:pt x="15929" y="4863"/>
                  <a:pt x="15917" y="4650"/>
                  <a:pt x="15894" y="4573"/>
                </a:cubicBezTo>
                <a:cubicBezTo>
                  <a:pt x="15874" y="4504"/>
                  <a:pt x="15841" y="4307"/>
                  <a:pt x="15822" y="4138"/>
                </a:cubicBezTo>
                <a:cubicBezTo>
                  <a:pt x="15762" y="3604"/>
                  <a:pt x="15726" y="3390"/>
                  <a:pt x="15687" y="3345"/>
                </a:cubicBezTo>
                <a:cubicBezTo>
                  <a:pt x="15666" y="3321"/>
                  <a:pt x="15535" y="3088"/>
                  <a:pt x="15394" y="2826"/>
                </a:cubicBezTo>
                <a:cubicBezTo>
                  <a:pt x="15248" y="2554"/>
                  <a:pt x="15109" y="2332"/>
                  <a:pt x="15068" y="2306"/>
                </a:cubicBezTo>
                <a:cubicBezTo>
                  <a:pt x="15029" y="2280"/>
                  <a:pt x="14996" y="2241"/>
                  <a:pt x="14996" y="2220"/>
                </a:cubicBezTo>
                <a:cubicBezTo>
                  <a:pt x="14996" y="2182"/>
                  <a:pt x="14873" y="2006"/>
                  <a:pt x="14777" y="1906"/>
                </a:cubicBezTo>
                <a:cubicBezTo>
                  <a:pt x="14753" y="1880"/>
                  <a:pt x="14732" y="1844"/>
                  <a:pt x="14732" y="1826"/>
                </a:cubicBezTo>
                <a:cubicBezTo>
                  <a:pt x="14732" y="1808"/>
                  <a:pt x="14686" y="1756"/>
                  <a:pt x="14630" y="1711"/>
                </a:cubicBezTo>
                <a:cubicBezTo>
                  <a:pt x="14573" y="1666"/>
                  <a:pt x="14527" y="1612"/>
                  <a:pt x="14527" y="1590"/>
                </a:cubicBezTo>
                <a:cubicBezTo>
                  <a:pt x="14527" y="1569"/>
                  <a:pt x="14515" y="1559"/>
                  <a:pt x="14500" y="1568"/>
                </a:cubicBezTo>
                <a:cubicBezTo>
                  <a:pt x="14486" y="1577"/>
                  <a:pt x="14459" y="1565"/>
                  <a:pt x="14439" y="1541"/>
                </a:cubicBezTo>
                <a:cubicBezTo>
                  <a:pt x="14419" y="1517"/>
                  <a:pt x="14414" y="1496"/>
                  <a:pt x="14427" y="1496"/>
                </a:cubicBezTo>
                <a:cubicBezTo>
                  <a:pt x="14489" y="1496"/>
                  <a:pt x="14328" y="1375"/>
                  <a:pt x="14209" y="1332"/>
                </a:cubicBezTo>
                <a:cubicBezTo>
                  <a:pt x="14078" y="1285"/>
                  <a:pt x="13987" y="1250"/>
                  <a:pt x="13787" y="1162"/>
                </a:cubicBezTo>
                <a:cubicBezTo>
                  <a:pt x="13735" y="1139"/>
                  <a:pt x="13663" y="1111"/>
                  <a:pt x="13627" y="1101"/>
                </a:cubicBezTo>
                <a:cubicBezTo>
                  <a:pt x="13592" y="1091"/>
                  <a:pt x="13492" y="1004"/>
                  <a:pt x="13406" y="906"/>
                </a:cubicBezTo>
                <a:cubicBezTo>
                  <a:pt x="13198" y="669"/>
                  <a:pt x="12779" y="382"/>
                  <a:pt x="12639" y="381"/>
                </a:cubicBezTo>
                <a:cubicBezTo>
                  <a:pt x="12610" y="381"/>
                  <a:pt x="12564" y="369"/>
                  <a:pt x="12537" y="355"/>
                </a:cubicBezTo>
                <a:cubicBezTo>
                  <a:pt x="12482" y="325"/>
                  <a:pt x="12307" y="305"/>
                  <a:pt x="11783" y="262"/>
                </a:cubicBezTo>
                <a:cubicBezTo>
                  <a:pt x="11285" y="222"/>
                  <a:pt x="11267" y="218"/>
                  <a:pt x="11246" y="184"/>
                </a:cubicBezTo>
                <a:cubicBezTo>
                  <a:pt x="11235" y="168"/>
                  <a:pt x="11154" y="156"/>
                  <a:pt x="11065" y="158"/>
                </a:cubicBezTo>
                <a:cubicBezTo>
                  <a:pt x="10977" y="160"/>
                  <a:pt x="10903" y="147"/>
                  <a:pt x="10901" y="131"/>
                </a:cubicBezTo>
                <a:cubicBezTo>
                  <a:pt x="10890" y="8"/>
                  <a:pt x="10863" y="0"/>
                  <a:pt x="10502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4" name="Plus Mark"/>
          <p:cNvSpPr/>
          <p:nvPr/>
        </p:nvSpPr>
        <p:spPr>
          <a:xfrm>
            <a:off x="18012523" y="6223000"/>
            <a:ext cx="1270001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8909" y="0"/>
                </a:moveTo>
                <a:cubicBezTo>
                  <a:pt x="8827" y="0"/>
                  <a:pt x="8758" y="68"/>
                  <a:pt x="8758" y="151"/>
                </a:cubicBezTo>
                <a:lnTo>
                  <a:pt x="8758" y="8694"/>
                </a:lnTo>
                <a:cubicBezTo>
                  <a:pt x="8758" y="8730"/>
                  <a:pt x="8730" y="8759"/>
                  <a:pt x="8693" y="8759"/>
                </a:cubicBezTo>
                <a:lnTo>
                  <a:pt x="151" y="8759"/>
                </a:lnTo>
                <a:cubicBezTo>
                  <a:pt x="68" y="8759"/>
                  <a:pt x="0" y="8826"/>
                  <a:pt x="0" y="8910"/>
                </a:cubicBezTo>
                <a:lnTo>
                  <a:pt x="0" y="12690"/>
                </a:lnTo>
                <a:cubicBezTo>
                  <a:pt x="0" y="12773"/>
                  <a:pt x="68" y="12841"/>
                  <a:pt x="151" y="12841"/>
                </a:cubicBezTo>
                <a:lnTo>
                  <a:pt x="8693" y="12841"/>
                </a:lnTo>
                <a:cubicBezTo>
                  <a:pt x="8730" y="12841"/>
                  <a:pt x="8758" y="12870"/>
                  <a:pt x="8758" y="12906"/>
                </a:cubicBezTo>
                <a:lnTo>
                  <a:pt x="8758" y="21449"/>
                </a:lnTo>
                <a:cubicBezTo>
                  <a:pt x="8758" y="21532"/>
                  <a:pt x="8826" y="21600"/>
                  <a:pt x="8909" y="21600"/>
                </a:cubicBezTo>
                <a:lnTo>
                  <a:pt x="12690" y="21600"/>
                </a:lnTo>
                <a:cubicBezTo>
                  <a:pt x="12773" y="21600"/>
                  <a:pt x="12841" y="21532"/>
                  <a:pt x="12841" y="21449"/>
                </a:cubicBezTo>
                <a:lnTo>
                  <a:pt x="12841" y="12906"/>
                </a:lnTo>
                <a:cubicBezTo>
                  <a:pt x="12841" y="12870"/>
                  <a:pt x="12870" y="12841"/>
                  <a:pt x="12906" y="12841"/>
                </a:cubicBezTo>
                <a:lnTo>
                  <a:pt x="21449" y="12841"/>
                </a:lnTo>
                <a:cubicBezTo>
                  <a:pt x="21531" y="12841"/>
                  <a:pt x="21600" y="12773"/>
                  <a:pt x="21599" y="12690"/>
                </a:cubicBezTo>
                <a:lnTo>
                  <a:pt x="21599" y="8910"/>
                </a:lnTo>
                <a:cubicBezTo>
                  <a:pt x="21599" y="8827"/>
                  <a:pt x="21532" y="8759"/>
                  <a:pt x="21449" y="8759"/>
                </a:cubicBezTo>
                <a:lnTo>
                  <a:pt x="12906" y="8759"/>
                </a:lnTo>
                <a:cubicBezTo>
                  <a:pt x="12870" y="8759"/>
                  <a:pt x="12841" y="8730"/>
                  <a:pt x="12841" y="8694"/>
                </a:cubicBezTo>
                <a:lnTo>
                  <a:pt x="12841" y="151"/>
                </a:lnTo>
                <a:cubicBezTo>
                  <a:pt x="12841" y="68"/>
                  <a:pt x="12773" y="0"/>
                  <a:pt x="12690" y="0"/>
                </a:cubicBezTo>
                <a:lnTo>
                  <a:pt x="8909" y="0"/>
                </a:lnTo>
                <a:close/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5" name="Source: https://www.pinterest.com/pin/769130442594010863/"/>
          <p:cNvSpPr txBox="1"/>
          <p:nvPr/>
        </p:nvSpPr>
        <p:spPr>
          <a:xfrm>
            <a:off x="18387879" y="13393570"/>
            <a:ext cx="5432490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1500">
                <a:solidFill>
                  <a:srgbClr val="92929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Source: https://www.pinterest.com/pin/769130442594010863/</a:t>
            </a:r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75389" y="8071150"/>
            <a:ext cx="4744270" cy="47442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Examp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Examples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23833125" y="13208000"/>
            <a:ext cx="28255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8778" y="3496126"/>
            <a:ext cx="6854013" cy="9536019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ource: http://program.tving.com/tvn/reply1988/13/Board/View"/>
          <p:cNvSpPr txBox="1"/>
          <p:nvPr/>
        </p:nvSpPr>
        <p:spPr>
          <a:xfrm>
            <a:off x="3125346" y="13092326"/>
            <a:ext cx="5480876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Source: </a:t>
            </a:r>
            <a:r>
              <a:rPr u="sng">
                <a:hlinkClick r:id="rId3" invalidUrl="" action="" tgtFrame="" tooltip="" history="1" highlightClick="0" endSnd="0"/>
              </a:rPr>
              <a:t>http://program.tving.com/tvn/reply1988/13/Board/View</a:t>
            </a:r>
          </a:p>
        </p:txBody>
      </p:sp>
      <p:pic>
        <p:nvPicPr>
          <p:cNvPr id="172" name="규현.mp4" descr="규현.mp4"/>
          <p:cNvPicPr>
            <a:picLocks noChangeAspect="0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1634270" y="5063735"/>
            <a:ext cx="11379201" cy="6400801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ource: https://www.youtube.com/watch?v=OtJ8Tx6DfZc"/>
          <p:cNvSpPr txBox="1"/>
          <p:nvPr/>
        </p:nvSpPr>
        <p:spPr>
          <a:xfrm>
            <a:off x="14805080" y="11563270"/>
            <a:ext cx="5037583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Source: </a:t>
            </a:r>
            <a:r>
              <a:rPr u="sng">
                <a:hlinkClick r:id="rId7" invalidUrl="" action="" tgtFrame="" tooltip="" history="1" highlightClick="0" endSnd="0"/>
              </a:rPr>
              <a:t>https://www.youtube.com/watch?v=OtJ8Tx6DfZc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0" fill="hold"/>
                                        <p:tgtEl>
                                          <p:spTgt spid="1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2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2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as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Tasks</a:t>
            </a:r>
          </a:p>
        </p:txBody>
      </p:sp>
      <p:sp>
        <p:nvSpPr>
          <p:cNvPr id="176" name="주인공을 제외한 나머지 인물의 Head 이미지 대체"/>
          <p:cNvSpPr txBox="1"/>
          <p:nvPr>
            <p:ph type="body" idx="1"/>
          </p:nvPr>
        </p:nvSpPr>
        <p:spPr>
          <a:xfrm>
            <a:off x="1689100" y="2209800"/>
            <a:ext cx="21005800" cy="9296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SzTx/>
              <a:buNone/>
              <a:defRPr sz="6000"/>
            </a:lvl1pPr>
          </a:lstStyle>
          <a:p>
            <a:pPr/>
            <a:r>
              <a:t>주인공을 제외한 나머지 인물의 Head 이미지 대체</a:t>
            </a:r>
          </a:p>
        </p:txBody>
      </p:sp>
      <p:sp>
        <p:nvSpPr>
          <p:cNvPr id="177" name="Slide Number"/>
          <p:cNvSpPr txBox="1"/>
          <p:nvPr>
            <p:ph type="sldNum" sz="quarter" idx="2"/>
          </p:nvPr>
        </p:nvSpPr>
        <p:spPr>
          <a:xfrm>
            <a:off x="23833125" y="13208000"/>
            <a:ext cx="28255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crowded-human.mp4" descr="crowded-human.mp4"/>
          <p:cNvPicPr>
            <a:picLocks noChangeAspect="0"/>
          </p:cNvPicPr>
          <p:nvPr>
            <p:ph type="pic" idx="2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885023" y="4179093"/>
            <a:ext cx="9525001" cy="5357814"/>
          </a:xfrm>
          <a:prstGeom prst="rect">
            <a:avLst/>
          </a:prstGeom>
        </p:spPr>
      </p:pic>
      <p:sp>
        <p:nvSpPr>
          <p:cNvPr id="180" name="YOLOv5 Crowd-Head  Detection Model"/>
          <p:cNvSpPr txBox="1"/>
          <p:nvPr>
            <p:ph type="title"/>
          </p:nvPr>
        </p:nvSpPr>
        <p:spPr>
          <a:xfrm>
            <a:off x="1651000" y="4772720"/>
            <a:ext cx="10223500" cy="4170560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서울남산체 M"/>
                <a:ea typeface="서울남산체 M"/>
                <a:cs typeface="서울남산체 M"/>
                <a:sym typeface="서울남산체 M"/>
              </a:defRPr>
            </a:pPr>
            <a:r>
              <a:rPr>
                <a:solidFill>
                  <a:srgbClr val="7DD6D7"/>
                </a:solidFill>
              </a:rPr>
              <a:t>YOLOv5</a:t>
            </a:r>
            <a:br/>
            <a:r>
              <a:t>Crowd-Head </a:t>
            </a:r>
            <a:br/>
            <a:r>
              <a:t>Detection Model</a:t>
            </a:r>
          </a:p>
        </p:txBody>
      </p:sp>
      <p:sp>
        <p:nvSpPr>
          <p:cNvPr id="181" name="Slide Number"/>
          <p:cNvSpPr txBox="1"/>
          <p:nvPr>
            <p:ph type="sldNum" sz="quarter" idx="2"/>
          </p:nvPr>
        </p:nvSpPr>
        <p:spPr>
          <a:xfrm>
            <a:off x="23833125" y="13208000"/>
            <a:ext cx="28255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2" name="Source: https://www.youtube.com/watch?v=ng8Wivt52K0"/>
          <p:cNvSpPr txBox="1"/>
          <p:nvPr/>
        </p:nvSpPr>
        <p:spPr>
          <a:xfrm>
            <a:off x="16123303" y="9565087"/>
            <a:ext cx="5048441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Source: </a:t>
            </a:r>
            <a:r>
              <a:rPr u="sng">
                <a:hlinkClick r:id="rId5" invalidUrl="" action="" tgtFrame="" tooltip="" history="1" highlightClick="0" endSnd="0"/>
              </a:rPr>
              <a:t>https://www.youtube.com/watch?v=ng8Wivt52K0</a:t>
            </a:r>
          </a:p>
        </p:txBody>
      </p:sp>
      <p:sp>
        <p:nvSpPr>
          <p:cNvPr id="183" name="Source: https://github.com/deepakcrk/yolov5-crowdhuman"/>
          <p:cNvSpPr txBox="1"/>
          <p:nvPr/>
        </p:nvSpPr>
        <p:spPr>
          <a:xfrm>
            <a:off x="4195286" y="8785073"/>
            <a:ext cx="5134928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15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Source: </a:t>
            </a:r>
            <a:r>
              <a:rPr u="sng">
                <a:hlinkClick r:id="rId6" invalidUrl="" action="" tgtFrame="" tooltip="" history="1" highlightClick="0" endSnd="0"/>
              </a:rPr>
              <a:t>https://github.com/deepakcrk/yolov5-crowdhuman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9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9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FFFFFF"/>
      </a:dk1>
      <a:lt1>
        <a:srgbClr val="D5D5D5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서울남산체 B"/>
        <a:ea typeface="서울남산체 B"/>
        <a:cs typeface="서울남산체 B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D5D5D5"/>
            </a:solidFill>
            <a:effectLst/>
            <a:uFillTx/>
            <a:latin typeface="+mj-lt"/>
            <a:ea typeface="+mj-ea"/>
            <a:cs typeface="+mj-cs"/>
            <a:sym typeface="서울남산체 B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서울남산체 B"/>
        <a:ea typeface="서울남산체 B"/>
        <a:cs typeface="서울남산체 B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D5D5D5"/>
            </a:solidFill>
            <a:effectLst/>
            <a:uFillTx/>
            <a:latin typeface="+mj-lt"/>
            <a:ea typeface="+mj-ea"/>
            <a:cs typeface="+mj-cs"/>
            <a:sym typeface="서울남산체 B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